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61" r:id="rId3"/>
    <p:sldId id="259" r:id="rId4"/>
    <p:sldId id="260" r:id="rId5"/>
    <p:sldId id="266" r:id="rId6"/>
    <p:sldId id="265" r:id="rId7"/>
    <p:sldId id="267" r:id="rId8"/>
    <p:sldId id="268" r:id="rId9"/>
    <p:sldId id="269" r:id="rId10"/>
    <p:sldId id="257" r:id="rId11"/>
    <p:sldId id="271" r:id="rId12"/>
    <p:sldId id="276" r:id="rId13"/>
    <p:sldId id="273" r:id="rId14"/>
    <p:sldId id="275"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125" autoAdjust="0"/>
  </p:normalViewPr>
  <p:slideViewPr>
    <p:cSldViewPr snapToGrid="0">
      <p:cViewPr varScale="1">
        <p:scale>
          <a:sx n="104" d="100"/>
          <a:sy n="104" d="100"/>
        </p:scale>
        <p:origin x="47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378C6C-C28D-458E-AA39-C21BBBF876BE}" type="datetimeFigureOut">
              <a:rPr lang="en-US" smtClean="0"/>
              <a:t>6/12/2023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86FB4E-A53B-4D0D-8369-AE2A0FE87DE3}" type="slidenum">
              <a:rPr lang="en-US" smtClean="0"/>
              <a:t>‹#›</a:t>
            </a:fld>
            <a:endParaRPr lang="en-US"/>
          </a:p>
        </p:txBody>
      </p:sp>
    </p:spTree>
    <p:extLst>
      <p:ext uri="{BB962C8B-B14F-4D97-AF65-F5344CB8AC3E}">
        <p14:creationId xmlns:p14="http://schemas.microsoft.com/office/powerpoint/2010/main" val="33794853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86FB4E-A53B-4D0D-8369-AE2A0FE87DE3}" type="slidenum">
              <a:rPr lang="en-US" smtClean="0"/>
              <a:t>5</a:t>
            </a:fld>
            <a:endParaRPr lang="en-US"/>
          </a:p>
        </p:txBody>
      </p:sp>
    </p:spTree>
    <p:extLst>
      <p:ext uri="{BB962C8B-B14F-4D97-AF65-F5344CB8AC3E}">
        <p14:creationId xmlns:p14="http://schemas.microsoft.com/office/powerpoint/2010/main" val="8594515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86FB4E-A53B-4D0D-8369-AE2A0FE87DE3}" type="slidenum">
              <a:rPr lang="en-US" smtClean="0"/>
              <a:t>6</a:t>
            </a:fld>
            <a:endParaRPr lang="en-US"/>
          </a:p>
        </p:txBody>
      </p:sp>
    </p:spTree>
    <p:extLst>
      <p:ext uri="{BB962C8B-B14F-4D97-AF65-F5344CB8AC3E}">
        <p14:creationId xmlns:p14="http://schemas.microsoft.com/office/powerpoint/2010/main" val="6762669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86FB4E-A53B-4D0D-8369-AE2A0FE87DE3}" type="slidenum">
              <a:rPr lang="en-US" smtClean="0"/>
              <a:t>8</a:t>
            </a:fld>
            <a:endParaRPr lang="en-US"/>
          </a:p>
        </p:txBody>
      </p:sp>
    </p:spTree>
    <p:extLst>
      <p:ext uri="{BB962C8B-B14F-4D97-AF65-F5344CB8AC3E}">
        <p14:creationId xmlns:p14="http://schemas.microsoft.com/office/powerpoint/2010/main" val="38303164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86FB4E-A53B-4D0D-8369-AE2A0FE87DE3}" type="slidenum">
              <a:rPr lang="en-US" smtClean="0"/>
              <a:t>10</a:t>
            </a:fld>
            <a:endParaRPr lang="en-US"/>
          </a:p>
        </p:txBody>
      </p:sp>
    </p:spTree>
    <p:extLst>
      <p:ext uri="{BB962C8B-B14F-4D97-AF65-F5344CB8AC3E}">
        <p14:creationId xmlns:p14="http://schemas.microsoft.com/office/powerpoint/2010/main" val="39059272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04904D-74C0-4C0B-823F-B1F946047B93}" type="datetimeFigureOut">
              <a:rPr lang="en-US" smtClean="0"/>
              <a:t>6/12/2023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D00D4C-72F1-4275-8C84-FA4B9B159E7B}" type="slidenum">
              <a:rPr lang="en-US" smtClean="0"/>
              <a:t>‹#›</a:t>
            </a:fld>
            <a:endParaRPr lang="en-US"/>
          </a:p>
        </p:txBody>
      </p:sp>
    </p:spTree>
    <p:extLst>
      <p:ext uri="{BB962C8B-B14F-4D97-AF65-F5344CB8AC3E}">
        <p14:creationId xmlns:p14="http://schemas.microsoft.com/office/powerpoint/2010/main" val="2209813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04904D-74C0-4C0B-823F-B1F946047B93}" type="datetimeFigureOut">
              <a:rPr lang="en-US" smtClean="0"/>
              <a:t>6/12/2023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D00D4C-72F1-4275-8C84-FA4B9B159E7B}" type="slidenum">
              <a:rPr lang="en-US" smtClean="0"/>
              <a:t>‹#›</a:t>
            </a:fld>
            <a:endParaRPr lang="en-US"/>
          </a:p>
        </p:txBody>
      </p:sp>
    </p:spTree>
    <p:extLst>
      <p:ext uri="{BB962C8B-B14F-4D97-AF65-F5344CB8AC3E}">
        <p14:creationId xmlns:p14="http://schemas.microsoft.com/office/powerpoint/2010/main" val="2266639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04904D-74C0-4C0B-823F-B1F946047B93}" type="datetimeFigureOut">
              <a:rPr lang="en-US" smtClean="0"/>
              <a:t>6/12/2023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D00D4C-72F1-4275-8C84-FA4B9B159E7B}" type="slidenum">
              <a:rPr lang="en-US" smtClean="0"/>
              <a:t>‹#›</a:t>
            </a:fld>
            <a:endParaRPr lang="en-US"/>
          </a:p>
        </p:txBody>
      </p:sp>
    </p:spTree>
    <p:extLst>
      <p:ext uri="{BB962C8B-B14F-4D97-AF65-F5344CB8AC3E}">
        <p14:creationId xmlns:p14="http://schemas.microsoft.com/office/powerpoint/2010/main" val="2099048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04904D-74C0-4C0B-823F-B1F946047B93}" type="datetimeFigureOut">
              <a:rPr lang="en-US" smtClean="0"/>
              <a:t>6/12/2023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D00D4C-72F1-4275-8C84-FA4B9B159E7B}" type="slidenum">
              <a:rPr lang="en-US" smtClean="0"/>
              <a:t>‹#›</a:t>
            </a:fld>
            <a:endParaRPr lang="en-US"/>
          </a:p>
        </p:txBody>
      </p:sp>
    </p:spTree>
    <p:extLst>
      <p:ext uri="{BB962C8B-B14F-4D97-AF65-F5344CB8AC3E}">
        <p14:creationId xmlns:p14="http://schemas.microsoft.com/office/powerpoint/2010/main" val="977621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704904D-74C0-4C0B-823F-B1F946047B93}" type="datetimeFigureOut">
              <a:rPr lang="en-US" smtClean="0"/>
              <a:t>6/12/2023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D00D4C-72F1-4275-8C84-FA4B9B159E7B}" type="slidenum">
              <a:rPr lang="en-US" smtClean="0"/>
              <a:t>‹#›</a:t>
            </a:fld>
            <a:endParaRPr lang="en-US"/>
          </a:p>
        </p:txBody>
      </p:sp>
    </p:spTree>
    <p:extLst>
      <p:ext uri="{BB962C8B-B14F-4D97-AF65-F5344CB8AC3E}">
        <p14:creationId xmlns:p14="http://schemas.microsoft.com/office/powerpoint/2010/main" val="1007927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04904D-74C0-4C0B-823F-B1F946047B93}" type="datetimeFigureOut">
              <a:rPr lang="en-US" smtClean="0"/>
              <a:t>6/12/2023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D00D4C-72F1-4275-8C84-FA4B9B159E7B}" type="slidenum">
              <a:rPr lang="en-US" smtClean="0"/>
              <a:t>‹#›</a:t>
            </a:fld>
            <a:endParaRPr lang="en-US"/>
          </a:p>
        </p:txBody>
      </p:sp>
    </p:spTree>
    <p:extLst>
      <p:ext uri="{BB962C8B-B14F-4D97-AF65-F5344CB8AC3E}">
        <p14:creationId xmlns:p14="http://schemas.microsoft.com/office/powerpoint/2010/main" val="1172914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04904D-74C0-4C0B-823F-B1F946047B93}" type="datetimeFigureOut">
              <a:rPr lang="en-US" smtClean="0"/>
              <a:t>6/12/2023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D00D4C-72F1-4275-8C84-FA4B9B159E7B}" type="slidenum">
              <a:rPr lang="en-US" smtClean="0"/>
              <a:t>‹#›</a:t>
            </a:fld>
            <a:endParaRPr lang="en-US"/>
          </a:p>
        </p:txBody>
      </p:sp>
    </p:spTree>
    <p:extLst>
      <p:ext uri="{BB962C8B-B14F-4D97-AF65-F5344CB8AC3E}">
        <p14:creationId xmlns:p14="http://schemas.microsoft.com/office/powerpoint/2010/main" val="2680060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04904D-74C0-4C0B-823F-B1F946047B93}" type="datetimeFigureOut">
              <a:rPr lang="en-US" smtClean="0"/>
              <a:t>6/12/2023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D00D4C-72F1-4275-8C84-FA4B9B159E7B}" type="slidenum">
              <a:rPr lang="en-US" smtClean="0"/>
              <a:t>‹#›</a:t>
            </a:fld>
            <a:endParaRPr lang="en-US"/>
          </a:p>
        </p:txBody>
      </p:sp>
    </p:spTree>
    <p:extLst>
      <p:ext uri="{BB962C8B-B14F-4D97-AF65-F5344CB8AC3E}">
        <p14:creationId xmlns:p14="http://schemas.microsoft.com/office/powerpoint/2010/main" val="2294026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04904D-74C0-4C0B-823F-B1F946047B93}" type="datetimeFigureOut">
              <a:rPr lang="en-US" smtClean="0"/>
              <a:t>6/12/2023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D00D4C-72F1-4275-8C84-FA4B9B159E7B}" type="slidenum">
              <a:rPr lang="en-US" smtClean="0"/>
              <a:t>‹#›</a:t>
            </a:fld>
            <a:endParaRPr lang="en-US"/>
          </a:p>
        </p:txBody>
      </p:sp>
    </p:spTree>
    <p:extLst>
      <p:ext uri="{BB962C8B-B14F-4D97-AF65-F5344CB8AC3E}">
        <p14:creationId xmlns:p14="http://schemas.microsoft.com/office/powerpoint/2010/main" val="4057345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704904D-74C0-4C0B-823F-B1F946047B93}" type="datetimeFigureOut">
              <a:rPr lang="en-US" smtClean="0"/>
              <a:t>6/12/2023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D00D4C-72F1-4275-8C84-FA4B9B159E7B}" type="slidenum">
              <a:rPr lang="en-US" smtClean="0"/>
              <a:t>‹#›</a:t>
            </a:fld>
            <a:endParaRPr lang="en-US"/>
          </a:p>
        </p:txBody>
      </p:sp>
    </p:spTree>
    <p:extLst>
      <p:ext uri="{BB962C8B-B14F-4D97-AF65-F5344CB8AC3E}">
        <p14:creationId xmlns:p14="http://schemas.microsoft.com/office/powerpoint/2010/main" val="2710452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704904D-74C0-4C0B-823F-B1F946047B93}" type="datetimeFigureOut">
              <a:rPr lang="en-US" smtClean="0"/>
              <a:t>6/12/2023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D00D4C-72F1-4275-8C84-FA4B9B159E7B}" type="slidenum">
              <a:rPr lang="en-US" smtClean="0"/>
              <a:t>‹#›</a:t>
            </a:fld>
            <a:endParaRPr lang="en-US"/>
          </a:p>
        </p:txBody>
      </p:sp>
    </p:spTree>
    <p:extLst>
      <p:ext uri="{BB962C8B-B14F-4D97-AF65-F5344CB8AC3E}">
        <p14:creationId xmlns:p14="http://schemas.microsoft.com/office/powerpoint/2010/main" val="2172941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04904D-74C0-4C0B-823F-B1F946047B93}" type="datetimeFigureOut">
              <a:rPr lang="en-US" smtClean="0"/>
              <a:t>6/12/2023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D00D4C-72F1-4275-8C84-FA4B9B159E7B}" type="slidenum">
              <a:rPr lang="en-US" smtClean="0"/>
              <a:t>‹#›</a:t>
            </a:fld>
            <a:endParaRPr lang="en-US"/>
          </a:p>
        </p:txBody>
      </p:sp>
    </p:spTree>
    <p:extLst>
      <p:ext uri="{BB962C8B-B14F-4D97-AF65-F5344CB8AC3E}">
        <p14:creationId xmlns:p14="http://schemas.microsoft.com/office/powerpoint/2010/main" val="303794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8806" y="368491"/>
            <a:ext cx="11193194" cy="1795589"/>
          </a:xfrm>
        </p:spPr>
        <p:txBody>
          <a:bodyPr>
            <a:normAutofit/>
          </a:bodyPr>
          <a:lstStyle/>
          <a:p>
            <a:r>
              <a:rPr lang="en-US" dirty="0">
                <a:latin typeface="+mn-lt"/>
              </a:rPr>
              <a:t>Education policy and the state language: pre-school</a:t>
            </a:r>
            <a:endParaRPr lang="en-US" sz="4800" b="1" dirty="0">
              <a:latin typeface="+mn-lt"/>
            </a:endParaRPr>
          </a:p>
        </p:txBody>
      </p:sp>
      <p:sp>
        <p:nvSpPr>
          <p:cNvPr id="3" name="Subtitle 2"/>
          <p:cNvSpPr>
            <a:spLocks noGrp="1"/>
          </p:cNvSpPr>
          <p:nvPr>
            <p:ph type="subTitle" idx="1"/>
          </p:nvPr>
        </p:nvSpPr>
        <p:spPr>
          <a:xfrm>
            <a:off x="2461846" y="2682240"/>
            <a:ext cx="8206154" cy="1950720"/>
          </a:xfrm>
        </p:spPr>
        <p:txBody>
          <a:bodyPr>
            <a:normAutofit fontScale="92500" lnSpcReduction="20000"/>
          </a:bodyPr>
          <a:lstStyle/>
          <a:p>
            <a:r>
              <a:rPr lang="lv-LV" sz="2600" dirty="0" smtClean="0"/>
              <a:t>Prof., Dr. habil. philol. </a:t>
            </a:r>
            <a:r>
              <a:rPr lang="lv-LV" sz="2600" b="1" dirty="0" smtClean="0"/>
              <a:t>Dace Markus</a:t>
            </a:r>
          </a:p>
          <a:p>
            <a:r>
              <a:rPr lang="lv-LV" sz="2600" dirty="0" smtClean="0"/>
              <a:t>  Doc., Dr. paed. </a:t>
            </a:r>
            <a:r>
              <a:rPr lang="lv-LV" sz="2600" b="1" dirty="0" smtClean="0"/>
              <a:t>Agrita Tauriņa </a:t>
            </a:r>
          </a:p>
          <a:p>
            <a:r>
              <a:rPr lang="lv-LV" sz="2600" dirty="0"/>
              <a:t>P</a:t>
            </a:r>
            <a:r>
              <a:rPr lang="lv-LV" sz="2600" dirty="0" smtClean="0"/>
              <a:t>rof., Dr. psych.  </a:t>
            </a:r>
            <a:r>
              <a:rPr lang="lv-LV" sz="2600" b="1" dirty="0" smtClean="0"/>
              <a:t>Tija Zīriņa</a:t>
            </a:r>
          </a:p>
          <a:p>
            <a:endParaRPr lang="lv-LV" sz="2600" dirty="0"/>
          </a:p>
          <a:p>
            <a:r>
              <a:rPr lang="lv-LV" sz="2600" dirty="0" smtClean="0"/>
              <a:t>(Liepaja University)</a:t>
            </a:r>
          </a:p>
          <a:p>
            <a:endParaRPr lang="lv-LV" dirty="0"/>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56405" y="4907281"/>
            <a:ext cx="3826413" cy="822960"/>
          </a:xfrm>
          <a:prstGeom prst="rect">
            <a:avLst/>
          </a:prstGeom>
        </p:spPr>
      </p:pic>
      <p:sp>
        <p:nvSpPr>
          <p:cNvPr id="6" name="Rectangle 5"/>
          <p:cNvSpPr/>
          <p:nvPr/>
        </p:nvSpPr>
        <p:spPr>
          <a:xfrm>
            <a:off x="0" y="0"/>
            <a:ext cx="1201003" cy="68580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0"/>
            <a:ext cx="1528548" cy="68580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VPP-LETONIKA-2022/1-0001</a:t>
            </a:r>
            <a:endParaRPr lang="en-US" sz="1600" dirty="0"/>
          </a:p>
        </p:txBody>
      </p:sp>
      <p:sp>
        <p:nvSpPr>
          <p:cNvPr id="13" name="Rectangle 12"/>
          <p:cNvSpPr/>
          <p:nvPr/>
        </p:nvSpPr>
        <p:spPr>
          <a:xfrm>
            <a:off x="3215640" y="6278880"/>
            <a:ext cx="7452360" cy="461665"/>
          </a:xfrm>
          <a:prstGeom prst="rect">
            <a:avLst/>
          </a:prstGeom>
        </p:spPr>
        <p:txBody>
          <a:bodyPr wrap="square">
            <a:spAutoFit/>
          </a:bodyPr>
          <a:lstStyle/>
          <a:p>
            <a:pPr algn="ctr"/>
            <a:r>
              <a:rPr lang="en-US" sz="2400" b="1" dirty="0"/>
              <a:t>15 June 2023, </a:t>
            </a:r>
            <a:r>
              <a:rPr lang="en-US" sz="2400" b="1" dirty="0" err="1"/>
              <a:t>Vytautas</a:t>
            </a:r>
            <a:r>
              <a:rPr lang="en-US" sz="2400" b="1" dirty="0"/>
              <a:t> Magnus University, Kaunas</a:t>
            </a:r>
          </a:p>
        </p:txBody>
      </p:sp>
    </p:spTree>
    <p:extLst>
      <p:ext uri="{BB962C8B-B14F-4D97-AF65-F5344CB8AC3E}">
        <p14:creationId xmlns:p14="http://schemas.microsoft.com/office/powerpoint/2010/main" val="23537859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2072" y="955344"/>
            <a:ext cx="9961728" cy="832514"/>
          </a:xfrm>
        </p:spPr>
        <p:txBody>
          <a:bodyPr>
            <a:normAutofit/>
          </a:bodyPr>
          <a:lstStyle/>
          <a:p>
            <a:pPr algn="ctr"/>
            <a:r>
              <a:rPr lang="lv-LV" b="1" dirty="0" smtClean="0"/>
              <a:t>Acknowledgements</a:t>
            </a:r>
            <a:endParaRPr lang="en-US" b="1" dirty="0"/>
          </a:p>
        </p:txBody>
      </p:sp>
      <p:sp>
        <p:nvSpPr>
          <p:cNvPr id="3" name="Rectangle 2"/>
          <p:cNvSpPr/>
          <p:nvPr/>
        </p:nvSpPr>
        <p:spPr>
          <a:xfrm>
            <a:off x="0" y="0"/>
            <a:ext cx="1528548" cy="68580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VPP-LETONIKA-2022/1-0001</a:t>
            </a:r>
            <a:endParaRPr lang="en-US" sz="1600" dirty="0"/>
          </a:p>
        </p:txBody>
      </p:sp>
      <p:pic>
        <p:nvPicPr>
          <p:cNvPr id="5" name="Picture 4"/>
          <p:cNvPicPr>
            <a:picLocks noChangeAspect="1"/>
          </p:cNvPicPr>
          <p:nvPr/>
        </p:nvPicPr>
        <p:blipFill>
          <a:blip r:embed="rId3"/>
          <a:stretch>
            <a:fillRect/>
          </a:stretch>
        </p:blipFill>
        <p:spPr>
          <a:xfrm>
            <a:off x="9744501" y="272955"/>
            <a:ext cx="2292824" cy="682388"/>
          </a:xfrm>
          <a:prstGeom prst="rect">
            <a:avLst/>
          </a:prstGeom>
        </p:spPr>
      </p:pic>
      <p:sp>
        <p:nvSpPr>
          <p:cNvPr id="7" name="Rectangle 6"/>
          <p:cNvSpPr/>
          <p:nvPr/>
        </p:nvSpPr>
        <p:spPr>
          <a:xfrm>
            <a:off x="1528547" y="2047164"/>
            <a:ext cx="10085697" cy="892552"/>
          </a:xfrm>
          <a:prstGeom prst="rect">
            <a:avLst/>
          </a:prstGeom>
        </p:spPr>
        <p:txBody>
          <a:bodyPr wrap="square">
            <a:spAutoFit/>
          </a:bodyPr>
          <a:lstStyle/>
          <a:p>
            <a:pPr algn="just"/>
            <a:endParaRPr lang="lv-LV" sz="2400"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endParaRPr lang="lv-LV" sz="2800" dirty="0" smtClean="0">
              <a:latin typeface="Arial" panose="020B0604020202020204" pitchFamily="34" charset="0"/>
              <a:cs typeface="Arial" panose="020B0604020202020204" pitchFamily="34" charset="0"/>
            </a:endParaRPr>
          </a:p>
        </p:txBody>
      </p:sp>
      <p:sp>
        <p:nvSpPr>
          <p:cNvPr id="4" name="Taisnstūris 3"/>
          <p:cNvSpPr/>
          <p:nvPr/>
        </p:nvSpPr>
        <p:spPr>
          <a:xfrm>
            <a:off x="1528546" y="2162087"/>
            <a:ext cx="10085697" cy="2308324"/>
          </a:xfrm>
          <a:prstGeom prst="rect">
            <a:avLst/>
          </a:prstGeom>
        </p:spPr>
        <p:txBody>
          <a:bodyPr wrap="square">
            <a:spAutoFit/>
          </a:bodyPr>
          <a:lstStyle/>
          <a:p>
            <a:pPr marL="342900" indent="-342900" algn="just">
              <a:buFont typeface="Arial" panose="020B0604020202020204" pitchFamily="34" charset="0"/>
              <a:buChar char="•"/>
            </a:pPr>
            <a:r>
              <a:rPr lang="en-US" sz="2400" dirty="0"/>
              <a:t>Our research team is grateful to the National Research </a:t>
            </a:r>
            <a:r>
              <a:rPr lang="en-US" sz="2400" dirty="0" err="1"/>
              <a:t>Programme</a:t>
            </a:r>
            <a:r>
              <a:rPr lang="en-US" sz="2400" dirty="0"/>
              <a:t> “</a:t>
            </a:r>
            <a:r>
              <a:rPr lang="en-US" sz="2400" dirty="0" smtClean="0"/>
              <a:t>L</a:t>
            </a:r>
            <a:r>
              <a:rPr lang="lv-LV" sz="2400" dirty="0" err="1" smtClean="0"/>
              <a:t>etonika</a:t>
            </a:r>
            <a:r>
              <a:rPr lang="en-US" sz="2400" dirty="0" smtClean="0"/>
              <a:t>”</a:t>
            </a:r>
            <a:r>
              <a:rPr lang="lv-LV" sz="2400" dirty="0" smtClean="0"/>
              <a:t>-2022/1-0001</a:t>
            </a:r>
            <a:r>
              <a:rPr lang="en-US" sz="2400" dirty="0" smtClean="0"/>
              <a:t> </a:t>
            </a:r>
            <a:r>
              <a:rPr lang="en-US" sz="2400" dirty="0"/>
              <a:t>for the financial </a:t>
            </a:r>
            <a:r>
              <a:rPr lang="en-US" sz="2400" dirty="0" smtClean="0"/>
              <a:t>support</a:t>
            </a:r>
            <a:r>
              <a:rPr lang="lv-LV" sz="2400" dirty="0" smtClean="0"/>
              <a:t>.</a:t>
            </a:r>
          </a:p>
          <a:p>
            <a:pPr marL="342900" indent="-342900" algn="just">
              <a:buFont typeface="Arial" panose="020B0604020202020204" pitchFamily="34" charset="0"/>
              <a:buChar char="•"/>
            </a:pPr>
            <a:endParaRPr lang="lv-LV" sz="2400" dirty="0" smtClean="0"/>
          </a:p>
          <a:p>
            <a:pPr marL="342900" indent="-342900" algn="just">
              <a:buFont typeface="Arial" panose="020B0604020202020204" pitchFamily="34" charset="0"/>
              <a:buChar char="•"/>
            </a:pPr>
            <a:r>
              <a:rPr lang="en-US" sz="2400" dirty="0" smtClean="0"/>
              <a:t>We </a:t>
            </a:r>
            <a:r>
              <a:rPr lang="en-US" sz="2400" dirty="0"/>
              <a:t>are grateful to the </a:t>
            </a:r>
            <a:r>
              <a:rPr lang="lv-LV" sz="2400" dirty="0" err="1" smtClean="0"/>
              <a:t>leaders</a:t>
            </a:r>
            <a:r>
              <a:rPr lang="lv-LV" sz="2400" dirty="0" smtClean="0"/>
              <a:t> </a:t>
            </a:r>
            <a:r>
              <a:rPr lang="lv-LV" sz="2400" dirty="0" err="1" smtClean="0"/>
              <a:t>of</a:t>
            </a:r>
            <a:r>
              <a:rPr lang="lv-LV" sz="2400" dirty="0" smtClean="0"/>
              <a:t> </a:t>
            </a:r>
            <a:r>
              <a:rPr lang="en-US" sz="2400" dirty="0" smtClean="0"/>
              <a:t>pre</a:t>
            </a:r>
            <a:r>
              <a:rPr lang="lv-LV" sz="2400" dirty="0" smtClean="0"/>
              <a:t>-</a:t>
            </a:r>
            <a:r>
              <a:rPr lang="en-US" sz="2400" dirty="0" smtClean="0"/>
              <a:t>school</a:t>
            </a:r>
            <a:r>
              <a:rPr lang="lv-LV" sz="2400" dirty="0" smtClean="0"/>
              <a:t> </a:t>
            </a:r>
            <a:r>
              <a:rPr lang="lv-LV" sz="2400" dirty="0" err="1" smtClean="0"/>
              <a:t>institutions</a:t>
            </a:r>
            <a:r>
              <a:rPr lang="en-US" sz="2400" dirty="0" smtClean="0"/>
              <a:t> </a:t>
            </a:r>
            <a:r>
              <a:rPr lang="en-US" sz="2400" dirty="0"/>
              <a:t>for their </a:t>
            </a:r>
            <a:r>
              <a:rPr lang="lv-LV" sz="2400" dirty="0" smtClean="0"/>
              <a:t>valuable </a:t>
            </a:r>
            <a:r>
              <a:rPr lang="en-US" sz="2400" dirty="0" smtClean="0"/>
              <a:t>support </a:t>
            </a:r>
            <a:r>
              <a:rPr lang="en-US" sz="2400" dirty="0"/>
              <a:t>in recording and surveying children's language and to parents for allowing us to test their children's language skills.</a:t>
            </a:r>
          </a:p>
        </p:txBody>
      </p:sp>
    </p:spTree>
    <p:extLst>
      <p:ext uri="{BB962C8B-B14F-4D97-AF65-F5344CB8AC3E}">
        <p14:creationId xmlns:p14="http://schemas.microsoft.com/office/powerpoint/2010/main" val="36846651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3034" y="529839"/>
            <a:ext cx="9060766" cy="803305"/>
          </a:xfrm>
        </p:spPr>
        <p:txBody>
          <a:bodyPr>
            <a:normAutofit/>
          </a:bodyPr>
          <a:lstStyle/>
          <a:p>
            <a:pPr algn="ctr"/>
            <a:r>
              <a:rPr lang="lv-LV" b="1" dirty="0" smtClean="0"/>
              <a:t>CONCLUSIONS (1)</a:t>
            </a:r>
            <a:endParaRPr lang="en-US" b="1" dirty="0"/>
          </a:p>
        </p:txBody>
      </p:sp>
      <p:sp>
        <p:nvSpPr>
          <p:cNvPr id="3" name="Rectangle 2"/>
          <p:cNvSpPr/>
          <p:nvPr/>
        </p:nvSpPr>
        <p:spPr>
          <a:xfrm>
            <a:off x="0" y="0"/>
            <a:ext cx="1201003" cy="68580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2"/>
          <a:stretch>
            <a:fillRect/>
          </a:stretch>
        </p:blipFill>
        <p:spPr>
          <a:xfrm>
            <a:off x="9744501" y="272955"/>
            <a:ext cx="2292824" cy="682388"/>
          </a:xfrm>
          <a:prstGeom prst="rect">
            <a:avLst/>
          </a:prstGeom>
        </p:spPr>
      </p:pic>
      <p:sp>
        <p:nvSpPr>
          <p:cNvPr id="6" name="Rectangle 5"/>
          <p:cNvSpPr/>
          <p:nvPr/>
        </p:nvSpPr>
        <p:spPr>
          <a:xfrm>
            <a:off x="0" y="0"/>
            <a:ext cx="1528548" cy="68580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VPP-LETONIKA-2022/1-0001</a:t>
            </a:r>
            <a:endParaRPr lang="en-US" sz="1600" dirty="0"/>
          </a:p>
        </p:txBody>
      </p:sp>
      <p:sp>
        <p:nvSpPr>
          <p:cNvPr id="4" name="Rectangle 3"/>
          <p:cNvSpPr/>
          <p:nvPr/>
        </p:nvSpPr>
        <p:spPr>
          <a:xfrm>
            <a:off x="1691640" y="2209799"/>
            <a:ext cx="10210800" cy="4154984"/>
          </a:xfrm>
          <a:prstGeom prst="rect">
            <a:avLst/>
          </a:prstGeom>
        </p:spPr>
        <p:txBody>
          <a:bodyPr wrap="square">
            <a:spAutoFit/>
          </a:bodyPr>
          <a:lstStyle/>
          <a:p>
            <a:pPr marL="285750" indent="-285750" algn="just">
              <a:buFont typeface="Arial" panose="020B0604020202020204" pitchFamily="34" charset="0"/>
              <a:buChar char="•"/>
            </a:pPr>
            <a:r>
              <a:rPr lang="en-US" sz="2400" dirty="0" smtClean="0"/>
              <a:t>According </a:t>
            </a:r>
            <a:r>
              <a:rPr lang="en-US" sz="2400" dirty="0"/>
              <a:t>to the education legislation, the transition to Latvian as the language of instruction from 1 September 2023 will take place both in pre-school age groups and in Grade 1</a:t>
            </a:r>
            <a:r>
              <a:rPr lang="en-US" sz="2400" dirty="0" smtClean="0"/>
              <a:t>.</a:t>
            </a:r>
            <a:endParaRPr lang="lv-LV" sz="2400" dirty="0" smtClean="0"/>
          </a:p>
          <a:p>
            <a:pPr algn="just"/>
            <a:endParaRPr lang="lv-LV" sz="2400" dirty="0"/>
          </a:p>
          <a:p>
            <a:pPr marL="285750" indent="-285750" algn="just">
              <a:buFont typeface="Arial" panose="020B0604020202020204" pitchFamily="34" charset="0"/>
              <a:buChar char="•"/>
            </a:pPr>
            <a:r>
              <a:rPr lang="lv-LV" sz="2400" dirty="0" smtClean="0"/>
              <a:t>Although decreasing the number </a:t>
            </a:r>
            <a:r>
              <a:rPr lang="en-US" sz="2400" dirty="0" smtClean="0"/>
              <a:t>of </a:t>
            </a:r>
            <a:r>
              <a:rPr lang="en-US" sz="2400" dirty="0"/>
              <a:t>minority children who </a:t>
            </a:r>
            <a:r>
              <a:rPr lang="en-US" sz="2400" dirty="0" smtClean="0"/>
              <a:t>attend </a:t>
            </a:r>
            <a:r>
              <a:rPr lang="en-US" sz="2400" dirty="0"/>
              <a:t>pre-school education groups with a dominant Russian language on a daily </a:t>
            </a:r>
            <a:r>
              <a:rPr lang="en-US" sz="2400" dirty="0" smtClean="0"/>
              <a:t>basis</a:t>
            </a:r>
            <a:r>
              <a:rPr lang="lv-LV" sz="2400" dirty="0" smtClean="0"/>
              <a:t>, b</a:t>
            </a:r>
            <a:r>
              <a:rPr lang="en-US" sz="2400" dirty="0" err="1" smtClean="0"/>
              <a:t>ased</a:t>
            </a:r>
            <a:r>
              <a:rPr lang="en-US" sz="2400" dirty="0" smtClean="0"/>
              <a:t> </a:t>
            </a:r>
            <a:r>
              <a:rPr lang="en-US" sz="2400" dirty="0"/>
              <a:t>on the findings of the study, we recommend the use of teaching assistants in the first grades of schools for at least one year to help children who have graduated from minority pre-school groups to learn in Latvian</a:t>
            </a:r>
            <a:r>
              <a:rPr lang="en-US" sz="2400" dirty="0" smtClean="0"/>
              <a:t>.</a:t>
            </a:r>
            <a:endParaRPr lang="lv-LV" sz="2400" dirty="0" smtClean="0"/>
          </a:p>
          <a:p>
            <a:pPr marL="285750" indent="-285750" algn="just">
              <a:buFont typeface="Arial" panose="020B0604020202020204" pitchFamily="34" charset="0"/>
              <a:buChar char="•"/>
            </a:pPr>
            <a:endParaRPr lang="lv-LV" sz="2400" dirty="0"/>
          </a:p>
          <a:p>
            <a:pPr marL="285750" indent="-285750" algn="just">
              <a:buFont typeface="Arial" panose="020B0604020202020204" pitchFamily="34" charset="0"/>
              <a:buChar char="•"/>
            </a:pPr>
            <a:endParaRPr lang="en-US" sz="2400" dirty="0"/>
          </a:p>
        </p:txBody>
      </p:sp>
    </p:spTree>
    <p:extLst>
      <p:ext uri="{BB962C8B-B14F-4D97-AF65-F5344CB8AC3E}">
        <p14:creationId xmlns:p14="http://schemas.microsoft.com/office/powerpoint/2010/main" val="38928411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3034" y="529839"/>
            <a:ext cx="9060766" cy="803305"/>
          </a:xfrm>
        </p:spPr>
        <p:txBody>
          <a:bodyPr>
            <a:normAutofit/>
          </a:bodyPr>
          <a:lstStyle/>
          <a:p>
            <a:pPr algn="ctr"/>
            <a:r>
              <a:rPr lang="lv-LV" b="1" dirty="0" smtClean="0"/>
              <a:t>CONCLUSIONS (2)</a:t>
            </a:r>
            <a:endParaRPr lang="en-US" b="1" dirty="0"/>
          </a:p>
        </p:txBody>
      </p:sp>
      <p:sp>
        <p:nvSpPr>
          <p:cNvPr id="3" name="Rectangle 2"/>
          <p:cNvSpPr/>
          <p:nvPr/>
        </p:nvSpPr>
        <p:spPr>
          <a:xfrm>
            <a:off x="0" y="0"/>
            <a:ext cx="1201003" cy="68580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2"/>
          <a:stretch>
            <a:fillRect/>
          </a:stretch>
        </p:blipFill>
        <p:spPr>
          <a:xfrm>
            <a:off x="9744501" y="272955"/>
            <a:ext cx="2292824" cy="682388"/>
          </a:xfrm>
          <a:prstGeom prst="rect">
            <a:avLst/>
          </a:prstGeom>
        </p:spPr>
      </p:pic>
      <p:sp>
        <p:nvSpPr>
          <p:cNvPr id="6" name="Rectangle 5"/>
          <p:cNvSpPr/>
          <p:nvPr/>
        </p:nvSpPr>
        <p:spPr>
          <a:xfrm>
            <a:off x="0" y="0"/>
            <a:ext cx="1528548" cy="68580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VPP-LETONIKA-2022/1-0001</a:t>
            </a:r>
            <a:endParaRPr lang="en-US" sz="1600" dirty="0"/>
          </a:p>
        </p:txBody>
      </p:sp>
      <p:sp>
        <p:nvSpPr>
          <p:cNvPr id="4" name="Rectangle 3"/>
          <p:cNvSpPr/>
          <p:nvPr/>
        </p:nvSpPr>
        <p:spPr>
          <a:xfrm>
            <a:off x="1661160" y="1590027"/>
            <a:ext cx="10261068" cy="4524315"/>
          </a:xfrm>
          <a:prstGeom prst="rect">
            <a:avLst/>
          </a:prstGeom>
        </p:spPr>
        <p:txBody>
          <a:bodyPr wrap="square">
            <a:spAutoFit/>
          </a:bodyPr>
          <a:lstStyle/>
          <a:p>
            <a:pPr marL="342900" indent="-342900" algn="just">
              <a:buFont typeface="Arial" panose="020B0604020202020204" pitchFamily="34" charset="0"/>
              <a:buChar char="•"/>
            </a:pPr>
            <a:r>
              <a:rPr lang="en-US" sz="2400" dirty="0"/>
              <a:t>Since minority children in pre-school age have mostly used their mother tongue and their families do not communicate in Latvian, special attention in pre-school age groups should be paid to the use of the Latvian language not only in learning activities, but also in everyday life in the pre-school institution, thus developing not only knowledge, but also skills in the use of the Latvian language.</a:t>
            </a:r>
          </a:p>
          <a:p>
            <a:pPr algn="just"/>
            <a:endParaRPr lang="lv-LV" sz="2400" dirty="0" smtClean="0"/>
          </a:p>
          <a:p>
            <a:pPr marL="285750" indent="-285750" algn="just">
              <a:buFont typeface="Arial" panose="020B0604020202020204" pitchFamily="34" charset="0"/>
              <a:buChar char="•"/>
            </a:pPr>
            <a:r>
              <a:rPr lang="en-US" sz="2400" dirty="0" smtClean="0"/>
              <a:t>It </a:t>
            </a:r>
            <a:r>
              <a:rPr lang="en-US" sz="2400" dirty="0"/>
              <a:t>is very "sad</a:t>
            </a:r>
            <a:r>
              <a:rPr lang="en-US" sz="2400" dirty="0" smtClean="0"/>
              <a:t>", </a:t>
            </a:r>
            <a:r>
              <a:rPr lang="en-US" sz="2400" dirty="0"/>
              <a:t>but we have to admit that in the transition to Latvian as the everyday language in all groups of minority children, we also support the Latvian language proficiency test for pre-school teachers</a:t>
            </a:r>
            <a:r>
              <a:rPr lang="en-US" sz="2400" dirty="0" smtClean="0"/>
              <a:t>.</a:t>
            </a:r>
            <a:endParaRPr lang="lv-LV" sz="2400" dirty="0" smtClean="0"/>
          </a:p>
          <a:p>
            <a:pPr algn="just"/>
            <a:endParaRPr lang="en-US" sz="2400" dirty="0"/>
          </a:p>
          <a:p>
            <a:pPr algn="just"/>
            <a:endParaRPr lang="en-US" sz="2400" dirty="0"/>
          </a:p>
        </p:txBody>
      </p:sp>
    </p:spTree>
    <p:extLst>
      <p:ext uri="{BB962C8B-B14F-4D97-AF65-F5344CB8AC3E}">
        <p14:creationId xmlns:p14="http://schemas.microsoft.com/office/powerpoint/2010/main" val="38967695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1852" y="609601"/>
            <a:ext cx="9721948" cy="1112519"/>
          </a:xfrm>
        </p:spPr>
        <p:txBody>
          <a:bodyPr>
            <a:normAutofit/>
          </a:bodyPr>
          <a:lstStyle/>
          <a:p>
            <a:pPr algn="ctr"/>
            <a:r>
              <a:rPr lang="lv-LV" b="1" dirty="0" smtClean="0"/>
              <a:t>CONCLUSIONS (3)</a:t>
            </a:r>
            <a:endParaRPr lang="en-US" b="1" dirty="0"/>
          </a:p>
        </p:txBody>
      </p:sp>
      <p:sp>
        <p:nvSpPr>
          <p:cNvPr id="3" name="Rectangle 2"/>
          <p:cNvSpPr/>
          <p:nvPr/>
        </p:nvSpPr>
        <p:spPr>
          <a:xfrm>
            <a:off x="0" y="0"/>
            <a:ext cx="1201003" cy="68580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2"/>
          <a:stretch>
            <a:fillRect/>
          </a:stretch>
        </p:blipFill>
        <p:spPr>
          <a:xfrm>
            <a:off x="9744501" y="272955"/>
            <a:ext cx="2292824" cy="682388"/>
          </a:xfrm>
          <a:prstGeom prst="rect">
            <a:avLst/>
          </a:prstGeom>
        </p:spPr>
      </p:pic>
      <p:sp>
        <p:nvSpPr>
          <p:cNvPr id="6" name="Rectangle 5"/>
          <p:cNvSpPr/>
          <p:nvPr/>
        </p:nvSpPr>
        <p:spPr>
          <a:xfrm>
            <a:off x="0" y="0"/>
            <a:ext cx="1528548" cy="68580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VPP-LETONIKA-2022/1-0001</a:t>
            </a:r>
            <a:endParaRPr lang="en-US" sz="1600" dirty="0"/>
          </a:p>
        </p:txBody>
      </p:sp>
      <p:sp>
        <p:nvSpPr>
          <p:cNvPr id="4" name="Rectangle 3"/>
          <p:cNvSpPr/>
          <p:nvPr/>
        </p:nvSpPr>
        <p:spPr>
          <a:xfrm>
            <a:off x="1631852" y="2058766"/>
            <a:ext cx="10026748" cy="3416320"/>
          </a:xfrm>
          <a:prstGeom prst="rect">
            <a:avLst/>
          </a:prstGeom>
        </p:spPr>
        <p:txBody>
          <a:bodyPr wrap="square">
            <a:spAutoFit/>
          </a:bodyPr>
          <a:lstStyle/>
          <a:p>
            <a:pPr marL="285750" indent="-285750" algn="just">
              <a:buFont typeface="Arial" panose="020B0604020202020204" pitchFamily="34" charset="0"/>
              <a:buChar char="•"/>
            </a:pPr>
            <a:r>
              <a:rPr lang="en-US" sz="2400" dirty="0" smtClean="0"/>
              <a:t>In </a:t>
            </a:r>
            <a:r>
              <a:rPr lang="en-US" sz="2400" dirty="0"/>
              <a:t>order for minority children of pre-school age to successfully learn Latvian in accordance with the legislation, it is not enough to have only a few Latvian language lessons a week, but it is necessary to create </a:t>
            </a:r>
            <a:r>
              <a:rPr lang="lv-LV" sz="2400" dirty="0" smtClean="0"/>
              <a:t>a </a:t>
            </a:r>
            <a:r>
              <a:rPr lang="lv-LV" sz="2400" dirty="0" err="1" smtClean="0"/>
              <a:t>Latvian</a:t>
            </a:r>
            <a:r>
              <a:rPr lang="en-US" sz="2400" dirty="0" smtClean="0"/>
              <a:t> language </a:t>
            </a:r>
            <a:r>
              <a:rPr lang="en-US" sz="2400" dirty="0"/>
              <a:t>environment that may include communication, games, visual aids, etc. in daily pre-school education </a:t>
            </a:r>
            <a:r>
              <a:rPr lang="en-US" sz="2400" dirty="0" smtClean="0"/>
              <a:t>groups</a:t>
            </a:r>
            <a:r>
              <a:rPr lang="lv-LV" sz="2400" dirty="0" smtClean="0"/>
              <a:t>.</a:t>
            </a:r>
          </a:p>
          <a:p>
            <a:pPr marL="285750" indent="-285750" algn="just">
              <a:buFont typeface="Arial" panose="020B0604020202020204" pitchFamily="34" charset="0"/>
              <a:buChar char="•"/>
            </a:pPr>
            <a:endParaRPr lang="lv-LV" sz="2400" dirty="0"/>
          </a:p>
          <a:p>
            <a:pPr marL="285750" indent="-285750" algn="just">
              <a:buFont typeface="Arial" panose="020B0604020202020204" pitchFamily="34" charset="0"/>
              <a:buChar char="•"/>
            </a:pPr>
            <a:r>
              <a:rPr lang="en-US" sz="2400" dirty="0" smtClean="0"/>
              <a:t>The results and recommendations have been presented to the specialists responsible for pre-school education in the Ministry of Education and Science</a:t>
            </a:r>
            <a:r>
              <a:rPr lang="lv-LV" sz="2400" dirty="0" smtClean="0"/>
              <a:t>.</a:t>
            </a:r>
            <a:endParaRPr lang="en-US" sz="2400" dirty="0"/>
          </a:p>
        </p:txBody>
      </p:sp>
    </p:spTree>
    <p:extLst>
      <p:ext uri="{BB962C8B-B14F-4D97-AF65-F5344CB8AC3E}">
        <p14:creationId xmlns:p14="http://schemas.microsoft.com/office/powerpoint/2010/main" val="30620438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1128" y="1282890"/>
            <a:ext cx="10002672" cy="1078172"/>
          </a:xfrm>
        </p:spPr>
        <p:txBody>
          <a:bodyPr/>
          <a:lstStyle/>
          <a:p>
            <a:pPr algn="ctr"/>
            <a:r>
              <a:rPr lang="lv-LV" b="1" dirty="0" smtClean="0"/>
              <a:t>Thank you for your attention !</a:t>
            </a:r>
            <a:endParaRPr lang="en-US" b="1" dirty="0"/>
          </a:p>
        </p:txBody>
      </p:sp>
      <p:sp>
        <p:nvSpPr>
          <p:cNvPr id="3" name="Rectangle 2"/>
          <p:cNvSpPr/>
          <p:nvPr/>
        </p:nvSpPr>
        <p:spPr>
          <a:xfrm>
            <a:off x="0" y="0"/>
            <a:ext cx="1201003" cy="68580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2"/>
          <a:stretch>
            <a:fillRect/>
          </a:stretch>
        </p:blipFill>
        <p:spPr>
          <a:xfrm>
            <a:off x="9744501" y="272955"/>
            <a:ext cx="2292824" cy="682388"/>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57349" y="2866030"/>
            <a:ext cx="5500047" cy="3302758"/>
          </a:xfrm>
          <a:prstGeom prst="ellipse">
            <a:avLst/>
          </a:prstGeom>
          <a:ln w="57150">
            <a:solidFill>
              <a:schemeClr val="accent1">
                <a:lumMod val="50000"/>
              </a:schemeClr>
            </a:solidFill>
          </a:ln>
        </p:spPr>
      </p:pic>
      <p:sp>
        <p:nvSpPr>
          <p:cNvPr id="6" name="Rectangle 5"/>
          <p:cNvSpPr/>
          <p:nvPr/>
        </p:nvSpPr>
        <p:spPr>
          <a:xfrm>
            <a:off x="0" y="0"/>
            <a:ext cx="1528548" cy="68580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VPP-LETONIKA-2022/1-0001</a:t>
            </a:r>
            <a:endParaRPr lang="en-US" sz="1600" dirty="0"/>
          </a:p>
        </p:txBody>
      </p:sp>
    </p:spTree>
    <p:extLst>
      <p:ext uri="{BB962C8B-B14F-4D97-AF65-F5344CB8AC3E}">
        <p14:creationId xmlns:p14="http://schemas.microsoft.com/office/powerpoint/2010/main" val="2972563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8124" y="1336430"/>
            <a:ext cx="9608233" cy="450167"/>
          </a:xfrm>
        </p:spPr>
        <p:txBody>
          <a:bodyPr>
            <a:normAutofit fontScale="90000"/>
          </a:bodyPr>
          <a:lstStyle/>
          <a:p>
            <a:pPr algn="ctr"/>
            <a:r>
              <a:rPr lang="lv-LV" b="1" dirty="0" err="1" smtClean="0"/>
              <a:t>The</a:t>
            </a:r>
            <a:r>
              <a:rPr lang="lv-LV" b="1" dirty="0" smtClean="0"/>
              <a:t> </a:t>
            </a:r>
            <a:r>
              <a:rPr lang="lv-LV" b="1" dirty="0" err="1" smtClean="0"/>
              <a:t>analysis</a:t>
            </a:r>
            <a:endParaRPr lang="en-US" b="1" dirty="0"/>
          </a:p>
        </p:txBody>
      </p:sp>
      <p:sp>
        <p:nvSpPr>
          <p:cNvPr id="3" name="Rectangle 2"/>
          <p:cNvSpPr/>
          <p:nvPr/>
        </p:nvSpPr>
        <p:spPr>
          <a:xfrm>
            <a:off x="0" y="0"/>
            <a:ext cx="1201003" cy="68580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2"/>
          <a:stretch>
            <a:fillRect/>
          </a:stretch>
        </p:blipFill>
        <p:spPr>
          <a:xfrm>
            <a:off x="9744501" y="272955"/>
            <a:ext cx="2292824" cy="682388"/>
          </a:xfrm>
          <a:prstGeom prst="rect">
            <a:avLst/>
          </a:prstGeom>
        </p:spPr>
      </p:pic>
      <p:sp>
        <p:nvSpPr>
          <p:cNvPr id="6" name="Rectangle 5"/>
          <p:cNvSpPr/>
          <p:nvPr/>
        </p:nvSpPr>
        <p:spPr>
          <a:xfrm>
            <a:off x="0" y="0"/>
            <a:ext cx="1528548" cy="68580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VPP-LETONIKA-2022/1-0001</a:t>
            </a:r>
            <a:endParaRPr lang="en-US" sz="1600" dirty="0"/>
          </a:p>
        </p:txBody>
      </p:sp>
      <p:sp>
        <p:nvSpPr>
          <p:cNvPr id="4" name="Rectangle 3"/>
          <p:cNvSpPr/>
          <p:nvPr/>
        </p:nvSpPr>
        <p:spPr>
          <a:xfrm>
            <a:off x="1688123" y="2912012"/>
            <a:ext cx="10349201" cy="2831544"/>
          </a:xfrm>
          <a:prstGeom prst="rect">
            <a:avLst/>
          </a:prstGeom>
        </p:spPr>
        <p:txBody>
          <a:bodyPr wrap="square">
            <a:spAutoFit/>
          </a:bodyPr>
          <a:lstStyle/>
          <a:p>
            <a:pPr marL="285750" indent="-285750">
              <a:buFont typeface="Arial" panose="020B0604020202020204" pitchFamily="34" charset="0"/>
              <a:buChar char="•"/>
            </a:pPr>
            <a:r>
              <a:rPr lang="en-US" sz="2000" dirty="0"/>
              <a:t>The analysis was based on </a:t>
            </a:r>
            <a:r>
              <a:rPr lang="en-US" sz="2000" dirty="0" err="1"/>
              <a:t>Tomme-Jukēvica’s</a:t>
            </a:r>
            <a:r>
              <a:rPr lang="en-US" sz="2000" dirty="0"/>
              <a:t> (2018) development recommendations: </a:t>
            </a:r>
            <a:endParaRPr lang="lv-LV" sz="2000" dirty="0" smtClean="0"/>
          </a:p>
          <a:p>
            <a:pPr marL="285750" indent="-285750">
              <a:buFont typeface="Arial" panose="020B0604020202020204" pitchFamily="34" charset="0"/>
              <a:buChar char="•"/>
            </a:pPr>
            <a:r>
              <a:rPr lang="en-US" sz="2000" b="1" dirty="0" smtClean="0"/>
              <a:t>dialogue </a:t>
            </a:r>
            <a:r>
              <a:rPr lang="en-US" sz="2000" b="1" dirty="0"/>
              <a:t>speech </a:t>
            </a:r>
            <a:r>
              <a:rPr lang="en-US" sz="2000" dirty="0"/>
              <a:t>- understands instructions, answers questions, forms questions, starts a conversation, uses speech </a:t>
            </a:r>
            <a:r>
              <a:rPr lang="en-US" sz="2000" dirty="0" smtClean="0"/>
              <a:t>etiquette</a:t>
            </a:r>
            <a:r>
              <a:rPr lang="lv-LV" sz="2000" dirty="0" smtClean="0"/>
              <a:t>,</a:t>
            </a:r>
          </a:p>
          <a:p>
            <a:pPr marL="285750" indent="-285750">
              <a:buFont typeface="Arial" panose="020B0604020202020204" pitchFamily="34" charset="0"/>
              <a:buChar char="•"/>
            </a:pPr>
            <a:r>
              <a:rPr lang="en-US" sz="2000" b="1" dirty="0" smtClean="0"/>
              <a:t>fluency </a:t>
            </a:r>
            <a:r>
              <a:rPr lang="en-US" sz="2000" b="1" dirty="0"/>
              <a:t>of speech </a:t>
            </a:r>
            <a:r>
              <a:rPr lang="en-US" sz="2000" dirty="0"/>
              <a:t>- speaks fluently, paraphrases, logically connects speech, </a:t>
            </a:r>
            <a:r>
              <a:rPr lang="en-US" sz="2000" dirty="0" smtClean="0"/>
              <a:t>pauses;</a:t>
            </a:r>
            <a:endParaRPr lang="lv-LV" sz="2000" dirty="0" smtClean="0"/>
          </a:p>
          <a:p>
            <a:pPr marL="285750" indent="-285750">
              <a:buFont typeface="Arial" panose="020B0604020202020204" pitchFamily="34" charset="0"/>
              <a:buChar char="•"/>
            </a:pPr>
            <a:r>
              <a:rPr lang="en-US" sz="2000" b="1" dirty="0" smtClean="0"/>
              <a:t>pronunciation </a:t>
            </a:r>
            <a:r>
              <a:rPr lang="en-US" sz="2000" dirty="0"/>
              <a:t>- pronounces sounds accurately, uses emphasis </a:t>
            </a:r>
            <a:r>
              <a:rPr lang="en-US" sz="2000" dirty="0" smtClean="0"/>
              <a:t>correctly;</a:t>
            </a:r>
            <a:endParaRPr lang="lv-LV" sz="2000" dirty="0" smtClean="0"/>
          </a:p>
          <a:p>
            <a:pPr marL="285750" indent="-285750">
              <a:buFont typeface="Arial" panose="020B0604020202020204" pitchFamily="34" charset="0"/>
              <a:buChar char="•"/>
            </a:pPr>
            <a:r>
              <a:rPr lang="en-US" sz="2000" b="1" dirty="0" smtClean="0"/>
              <a:t>vocabulary</a:t>
            </a:r>
            <a:r>
              <a:rPr lang="en-US" sz="2000" dirty="0" smtClean="0"/>
              <a:t> </a:t>
            </a:r>
            <a:r>
              <a:rPr lang="en-US" sz="2000" dirty="0"/>
              <a:t>- relevant to the topic, diverse, unnecessary to use another language; </a:t>
            </a:r>
            <a:endParaRPr lang="lv-LV" sz="2000" dirty="0" smtClean="0"/>
          </a:p>
          <a:p>
            <a:pPr marL="285750" indent="-285750">
              <a:buFont typeface="Arial" panose="020B0604020202020204" pitchFamily="34" charset="0"/>
              <a:buChar char="•"/>
            </a:pPr>
            <a:r>
              <a:rPr lang="en-US" sz="2000" b="1" dirty="0" smtClean="0"/>
              <a:t>grammar</a:t>
            </a:r>
            <a:r>
              <a:rPr lang="en-US" sz="2000" dirty="0" smtClean="0"/>
              <a:t> </a:t>
            </a:r>
            <a:r>
              <a:rPr lang="en-US" sz="2000" dirty="0"/>
              <a:t>- uses correct grammatical forms, uses various sentence </a:t>
            </a:r>
            <a:r>
              <a:rPr lang="en-US" sz="2000" dirty="0" smtClean="0"/>
              <a:t>structures;</a:t>
            </a:r>
            <a:endParaRPr lang="lv-LV" sz="2000" dirty="0" smtClean="0"/>
          </a:p>
          <a:p>
            <a:pPr marL="285750" indent="-285750">
              <a:buFont typeface="Arial" panose="020B0604020202020204" pitchFamily="34" charset="0"/>
              <a:buChar char="•"/>
            </a:pPr>
            <a:r>
              <a:rPr lang="en-US" sz="2000" b="1" dirty="0" smtClean="0"/>
              <a:t>literacy</a:t>
            </a:r>
            <a:r>
              <a:rPr lang="en-US" sz="2000" dirty="0" smtClean="0"/>
              <a:t> </a:t>
            </a:r>
            <a:r>
              <a:rPr lang="en-US" sz="2000" dirty="0"/>
              <a:t>- knows letters, reads syllables, words, and </a:t>
            </a:r>
            <a:r>
              <a:rPr lang="en-US" sz="2000" dirty="0" smtClean="0"/>
              <a:t>sentences</a:t>
            </a:r>
            <a:endParaRPr lang="en-US" sz="2000"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5092730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8548" y="407964"/>
            <a:ext cx="10140287" cy="1120046"/>
          </a:xfrm>
        </p:spPr>
        <p:txBody>
          <a:bodyPr>
            <a:normAutofit/>
          </a:bodyPr>
          <a:lstStyle/>
          <a:p>
            <a:pPr algn="ctr"/>
            <a:r>
              <a:rPr lang="lv-LV" b="1" dirty="0" err="1" smtClean="0"/>
              <a:t>Introduction</a:t>
            </a:r>
            <a:endParaRPr lang="en-US" b="1" dirty="0"/>
          </a:p>
        </p:txBody>
      </p:sp>
      <p:sp>
        <p:nvSpPr>
          <p:cNvPr id="3" name="Rectangle 2"/>
          <p:cNvSpPr/>
          <p:nvPr/>
        </p:nvSpPr>
        <p:spPr>
          <a:xfrm>
            <a:off x="0" y="0"/>
            <a:ext cx="1201003" cy="68580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2"/>
          <a:stretch>
            <a:fillRect/>
          </a:stretch>
        </p:blipFill>
        <p:spPr>
          <a:xfrm>
            <a:off x="9744501" y="272955"/>
            <a:ext cx="2292824" cy="682388"/>
          </a:xfrm>
          <a:prstGeom prst="rect">
            <a:avLst/>
          </a:prstGeom>
        </p:spPr>
      </p:pic>
      <p:sp>
        <p:nvSpPr>
          <p:cNvPr id="6" name="Rectangle 5"/>
          <p:cNvSpPr/>
          <p:nvPr/>
        </p:nvSpPr>
        <p:spPr>
          <a:xfrm>
            <a:off x="0" y="0"/>
            <a:ext cx="1528548" cy="68580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VPP-LETONIKA-2022/1-0001</a:t>
            </a:r>
            <a:endParaRPr lang="en-US" sz="1600" dirty="0"/>
          </a:p>
        </p:txBody>
      </p:sp>
      <p:sp>
        <p:nvSpPr>
          <p:cNvPr id="4" name="Rectangle 3"/>
          <p:cNvSpPr/>
          <p:nvPr/>
        </p:nvSpPr>
        <p:spPr>
          <a:xfrm>
            <a:off x="1716258" y="1885071"/>
            <a:ext cx="10198239" cy="461665"/>
          </a:xfrm>
          <a:prstGeom prst="rect">
            <a:avLst/>
          </a:prstGeom>
        </p:spPr>
        <p:txBody>
          <a:bodyPr wrap="square">
            <a:spAutoFit/>
          </a:bodyPr>
          <a:lstStyle/>
          <a:p>
            <a:pPr algn="just"/>
            <a:endParaRPr lang="en-US" sz="2400" dirty="0"/>
          </a:p>
        </p:txBody>
      </p:sp>
      <p:sp>
        <p:nvSpPr>
          <p:cNvPr id="7" name="Taisnstūris 6"/>
          <p:cNvSpPr/>
          <p:nvPr/>
        </p:nvSpPr>
        <p:spPr>
          <a:xfrm>
            <a:off x="1528549" y="1561515"/>
            <a:ext cx="10327996" cy="5262979"/>
          </a:xfrm>
          <a:prstGeom prst="rect">
            <a:avLst/>
          </a:prstGeom>
        </p:spPr>
        <p:txBody>
          <a:bodyPr wrap="square">
            <a:spAutoFit/>
          </a:bodyPr>
          <a:lstStyle/>
          <a:p>
            <a:pPr marL="342900" indent="-342900" algn="just">
              <a:buFont typeface="Arial" panose="020B0604020202020204" pitchFamily="34" charset="0"/>
              <a:buChar char="•"/>
            </a:pPr>
            <a:r>
              <a:rPr lang="en-US" sz="2400" dirty="0">
                <a:ea typeface="Calibri" panose="020F0502020204030204" pitchFamily="34" charset="0"/>
              </a:rPr>
              <a:t>Since 2018, our research team has been focusing on the learning of the national language of ethnic minority children in pre-school, so that language proficiency does not become a barrier to successful learning in </a:t>
            </a:r>
            <a:r>
              <a:rPr lang="lv-LV" sz="2400" dirty="0" smtClean="0">
                <a:ea typeface="Calibri" panose="020F0502020204030204" pitchFamily="34" charset="0"/>
              </a:rPr>
              <a:t>1st Grade.</a:t>
            </a:r>
            <a:r>
              <a:rPr lang="en-US" sz="2400" dirty="0" smtClean="0">
                <a:ea typeface="Calibri" panose="020F0502020204030204" pitchFamily="34" charset="0"/>
              </a:rPr>
              <a:t> </a:t>
            </a:r>
            <a:r>
              <a:rPr lang="en-US" sz="2400" dirty="0">
                <a:ea typeface="Calibri" panose="020F0502020204030204" pitchFamily="34" charset="0"/>
              </a:rPr>
              <a:t>This research correlates with decisions in Latvian education policy</a:t>
            </a:r>
            <a:r>
              <a:rPr lang="en-US" sz="2400" dirty="0" smtClean="0">
                <a:ea typeface="Calibri" panose="020F0502020204030204" pitchFamily="34" charset="0"/>
              </a:rPr>
              <a:t>.</a:t>
            </a:r>
            <a:endParaRPr lang="lv-LV" sz="2400" dirty="0" smtClean="0">
              <a:ea typeface="Calibri" panose="020F0502020204030204" pitchFamily="34" charset="0"/>
            </a:endParaRPr>
          </a:p>
          <a:p>
            <a:pPr marL="342900" indent="-342900" algn="just">
              <a:buFont typeface="Arial" panose="020B0604020202020204" pitchFamily="34" charset="0"/>
              <a:buChar char="•"/>
            </a:pPr>
            <a:endParaRPr lang="lv-LV" sz="2400" dirty="0" smtClean="0">
              <a:ea typeface="Calibri" panose="020F0502020204030204" pitchFamily="34" charset="0"/>
            </a:endParaRPr>
          </a:p>
          <a:p>
            <a:pPr marL="342900" indent="-342900" algn="just">
              <a:buFont typeface="Arial" panose="020B0604020202020204" pitchFamily="34" charset="0"/>
              <a:buChar char="•"/>
            </a:pPr>
            <a:r>
              <a:rPr lang="lv-LV" sz="2400" dirty="0" err="1" smtClean="0"/>
              <a:t>See</a:t>
            </a:r>
            <a:r>
              <a:rPr lang="lv-LV" sz="2400" dirty="0" smtClean="0"/>
              <a:t> </a:t>
            </a:r>
            <a:r>
              <a:rPr lang="lv-LV" sz="2400" dirty="0" err="1" smtClean="0"/>
              <a:t>also</a:t>
            </a:r>
            <a:r>
              <a:rPr lang="lv-LV" sz="2400" dirty="0" smtClean="0"/>
              <a:t> </a:t>
            </a:r>
            <a:r>
              <a:rPr lang="lv-LV" sz="2400" dirty="0" err="1" smtClean="0"/>
              <a:t>in</a:t>
            </a:r>
            <a:r>
              <a:rPr lang="lv-LV" sz="2400" dirty="0" smtClean="0"/>
              <a:t> </a:t>
            </a:r>
            <a:r>
              <a:rPr lang="lv-LV" sz="2400" dirty="0" err="1" smtClean="0"/>
              <a:t>the</a:t>
            </a:r>
            <a:r>
              <a:rPr lang="lv-LV" sz="2400" dirty="0"/>
              <a:t> </a:t>
            </a:r>
            <a:r>
              <a:rPr lang="lv-LV" sz="2400" dirty="0" err="1" smtClean="0"/>
              <a:t>journal</a:t>
            </a:r>
            <a:r>
              <a:rPr lang="lv-LV" sz="2400" dirty="0" smtClean="0"/>
              <a:t> </a:t>
            </a:r>
            <a:r>
              <a:rPr lang="en-US" sz="2400" dirty="0" smtClean="0"/>
              <a:t>“Sustainable </a:t>
            </a:r>
            <a:r>
              <a:rPr lang="en-US" sz="2400" dirty="0"/>
              <a:t>Multilingualism” </a:t>
            </a:r>
            <a:r>
              <a:rPr lang="lv-LV" sz="2400" dirty="0" smtClean="0"/>
              <a:t>(2023) </a:t>
            </a:r>
            <a:r>
              <a:rPr lang="lv-LV" sz="2400" dirty="0" err="1" smtClean="0"/>
              <a:t>published</a:t>
            </a:r>
            <a:r>
              <a:rPr lang="lv-LV" sz="2400" dirty="0" smtClean="0"/>
              <a:t> </a:t>
            </a:r>
            <a:r>
              <a:rPr lang="lv-LV" sz="2400" dirty="0" err="1" smtClean="0"/>
              <a:t>article</a:t>
            </a:r>
            <a:r>
              <a:rPr lang="lv-LV" sz="2400" dirty="0"/>
              <a:t> </a:t>
            </a:r>
            <a:r>
              <a:rPr lang="en-US" sz="2400" dirty="0" smtClean="0"/>
              <a:t>“Language </a:t>
            </a:r>
            <a:r>
              <a:rPr lang="en-US" sz="2400" dirty="0"/>
              <a:t>Policy Implementation in Latvian  Pre-school: Latvian Language Skills of Minority Children</a:t>
            </a:r>
            <a:r>
              <a:rPr lang="en-US" sz="2400" dirty="0" smtClean="0"/>
              <a:t>”</a:t>
            </a:r>
            <a:r>
              <a:rPr lang="lv-LV" sz="2400" dirty="0" smtClean="0"/>
              <a:t>:</a:t>
            </a:r>
          </a:p>
          <a:p>
            <a:pPr marL="342900" indent="-342900" algn="just">
              <a:buFont typeface="Arial" panose="020B0604020202020204" pitchFamily="34" charset="0"/>
              <a:buChar char="•"/>
            </a:pPr>
            <a:endParaRPr lang="lv-LV" sz="2400" dirty="0" smtClean="0"/>
          </a:p>
          <a:p>
            <a:pPr marL="342900" indent="-342900" algn="just">
              <a:buFont typeface="Arial" panose="020B0604020202020204" pitchFamily="34" charset="0"/>
              <a:buChar char="•"/>
            </a:pPr>
            <a:r>
              <a:rPr lang="en-US" sz="2400" dirty="0"/>
              <a:t>“The Latvian language skills of minority children who attend pre-school education groups with a dominant Russian language on a daily basis are still insufficient and do not comply with the requirements set in Cabinet Regulation No. 716 of 2018 that the children should be prepared to start school with </a:t>
            </a:r>
            <a:r>
              <a:rPr lang="en-US" sz="2400" b="1" dirty="0"/>
              <a:t>Latvian as the learning language or </a:t>
            </a:r>
            <a:r>
              <a:rPr lang="en-US" sz="2400" b="1" dirty="0" smtClean="0"/>
              <a:t>bilingually</a:t>
            </a:r>
            <a:r>
              <a:rPr lang="en-US" sz="2400" dirty="0" smtClean="0"/>
              <a:t>…”</a:t>
            </a:r>
            <a:endParaRPr lang="lv-LV" sz="2400" dirty="0"/>
          </a:p>
        </p:txBody>
      </p:sp>
    </p:spTree>
    <p:extLst>
      <p:ext uri="{BB962C8B-B14F-4D97-AF65-F5344CB8AC3E}">
        <p14:creationId xmlns:p14="http://schemas.microsoft.com/office/powerpoint/2010/main" val="25005749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8548" y="700756"/>
            <a:ext cx="9880980" cy="982766"/>
          </a:xfrm>
        </p:spPr>
        <p:txBody>
          <a:bodyPr>
            <a:normAutofit fontScale="90000"/>
          </a:bodyPr>
          <a:lstStyle/>
          <a:p>
            <a:pPr algn="ctr"/>
            <a:r>
              <a:rPr lang="lv-LV" b="1" dirty="0" smtClean="0"/>
              <a:t>RESEARCH ON LATVIAN CHILDREN LANGUAGE</a:t>
            </a:r>
            <a:endParaRPr lang="en-US" b="1" dirty="0"/>
          </a:p>
        </p:txBody>
      </p:sp>
      <p:sp>
        <p:nvSpPr>
          <p:cNvPr id="3" name="Rectangle 2"/>
          <p:cNvSpPr/>
          <p:nvPr/>
        </p:nvSpPr>
        <p:spPr>
          <a:xfrm>
            <a:off x="0" y="0"/>
            <a:ext cx="1201003" cy="68580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2"/>
          <a:stretch>
            <a:fillRect/>
          </a:stretch>
        </p:blipFill>
        <p:spPr>
          <a:xfrm>
            <a:off x="9744501" y="272955"/>
            <a:ext cx="2292824" cy="682388"/>
          </a:xfrm>
          <a:prstGeom prst="rect">
            <a:avLst/>
          </a:prstGeom>
        </p:spPr>
      </p:pic>
      <p:sp>
        <p:nvSpPr>
          <p:cNvPr id="6" name="Rectangle 5"/>
          <p:cNvSpPr/>
          <p:nvPr/>
        </p:nvSpPr>
        <p:spPr>
          <a:xfrm>
            <a:off x="0" y="0"/>
            <a:ext cx="1528548" cy="68580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VPP-LETONIKA-2022/1-0001</a:t>
            </a:r>
            <a:endParaRPr lang="en-US" sz="1600" dirty="0"/>
          </a:p>
        </p:txBody>
      </p:sp>
      <p:sp>
        <p:nvSpPr>
          <p:cNvPr id="8" name="Rectangle 7"/>
          <p:cNvSpPr/>
          <p:nvPr/>
        </p:nvSpPr>
        <p:spPr>
          <a:xfrm>
            <a:off x="1845893" y="1746915"/>
            <a:ext cx="9947303" cy="1969770"/>
          </a:xfrm>
          <a:prstGeom prst="rect">
            <a:avLst/>
          </a:prstGeom>
        </p:spPr>
        <p:txBody>
          <a:bodyPr wrap="square">
            <a:spAutoFit/>
          </a:bodyPr>
          <a:lstStyle/>
          <a:p>
            <a:r>
              <a:rPr lang="lv-LV" sz="2400" dirty="0" smtClean="0"/>
              <a:t>Comparison </a:t>
            </a:r>
            <a:r>
              <a:rPr lang="lv-LV" sz="2400" dirty="0"/>
              <a:t>of average Latvian language proficiency results of minority children in Russian language groups in </a:t>
            </a:r>
            <a:r>
              <a:rPr lang="lv-LV" sz="2400" dirty="0" smtClean="0"/>
              <a:t>2020</a:t>
            </a:r>
            <a:endParaRPr lang="lv-LV" sz="2400" dirty="0"/>
          </a:p>
          <a:p>
            <a:r>
              <a:rPr lang="lv-LV" dirty="0"/>
              <a:t> </a:t>
            </a:r>
          </a:p>
          <a:p>
            <a:pPr marL="285750" indent="-285750" algn="just">
              <a:buFont typeface="Arial" panose="020B0604020202020204" pitchFamily="34" charset="0"/>
              <a:buChar char="•"/>
            </a:pPr>
            <a:endParaRPr lang="lv-LV" sz="2800" dirty="0"/>
          </a:p>
          <a:p>
            <a:pPr marL="285750" indent="-285750">
              <a:buFont typeface="Arial" panose="020B0604020202020204" pitchFamily="34" charset="0"/>
              <a:buChar char="•"/>
            </a:pPr>
            <a:endParaRPr lang="en-US" sz="2800" dirty="0"/>
          </a:p>
        </p:txBody>
      </p:sp>
      <p:pic>
        <p:nvPicPr>
          <p:cNvPr id="4" name="Attēls 3"/>
          <p:cNvPicPr>
            <a:picLocks noChangeAspect="1"/>
          </p:cNvPicPr>
          <p:nvPr/>
        </p:nvPicPr>
        <p:blipFill>
          <a:blip r:embed="rId3"/>
          <a:stretch>
            <a:fillRect/>
          </a:stretch>
        </p:blipFill>
        <p:spPr>
          <a:xfrm>
            <a:off x="2642547" y="2654889"/>
            <a:ext cx="7652982" cy="4203111"/>
          </a:xfrm>
          <a:prstGeom prst="rect">
            <a:avLst/>
          </a:prstGeom>
        </p:spPr>
      </p:pic>
    </p:spTree>
    <p:extLst>
      <p:ext uri="{BB962C8B-B14F-4D97-AF65-F5344CB8AC3E}">
        <p14:creationId xmlns:p14="http://schemas.microsoft.com/office/powerpoint/2010/main" val="22259432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1" y="1371600"/>
            <a:ext cx="7147560" cy="566381"/>
          </a:xfrm>
        </p:spPr>
        <p:txBody>
          <a:bodyPr>
            <a:normAutofit fontScale="90000"/>
          </a:bodyPr>
          <a:lstStyle/>
          <a:p>
            <a:pPr algn="ctr"/>
            <a:r>
              <a:rPr lang="en-US" sz="2700" dirty="0">
                <a:latin typeface="+mn-lt"/>
              </a:rPr>
              <a:t>Comparison of average Latvian language proficiency results of minority children in </a:t>
            </a:r>
            <a:r>
              <a:rPr lang="en-US" sz="2700" dirty="0" smtClean="0">
                <a:latin typeface="+mn-lt"/>
              </a:rPr>
              <a:t>Latvian </a:t>
            </a:r>
            <a:r>
              <a:rPr lang="en-US" sz="2700" dirty="0">
                <a:latin typeface="+mn-lt"/>
              </a:rPr>
              <a:t>language groups in </a:t>
            </a:r>
            <a:r>
              <a:rPr lang="en-US" sz="2700" dirty="0" smtClean="0">
                <a:latin typeface="+mn-lt"/>
              </a:rPr>
              <a:t>2020</a:t>
            </a:r>
            <a:r>
              <a:rPr lang="en-US" sz="2200" i="1" dirty="0">
                <a:latin typeface="+mn-lt"/>
              </a:rPr>
              <a:t/>
            </a:r>
            <a:br>
              <a:rPr lang="en-US" sz="2200" i="1" dirty="0">
                <a:latin typeface="+mn-lt"/>
              </a:rPr>
            </a:br>
            <a:r>
              <a:rPr lang="en-US" b="1" dirty="0"/>
              <a:t/>
            </a:r>
            <a:br>
              <a:rPr lang="en-US" b="1" dirty="0"/>
            </a:br>
            <a:endParaRPr lang="en-US" b="1" dirty="0"/>
          </a:p>
        </p:txBody>
      </p:sp>
      <p:sp>
        <p:nvSpPr>
          <p:cNvPr id="3" name="Rectangle 2"/>
          <p:cNvSpPr/>
          <p:nvPr/>
        </p:nvSpPr>
        <p:spPr>
          <a:xfrm>
            <a:off x="0" y="0"/>
            <a:ext cx="1201003" cy="68580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2"/>
          <a:stretch>
            <a:fillRect/>
          </a:stretch>
        </p:blipFill>
        <p:spPr>
          <a:xfrm>
            <a:off x="9744501" y="272955"/>
            <a:ext cx="2292824" cy="682388"/>
          </a:xfrm>
          <a:prstGeom prst="rect">
            <a:avLst/>
          </a:prstGeom>
        </p:spPr>
      </p:pic>
      <p:sp>
        <p:nvSpPr>
          <p:cNvPr id="6" name="Rectangle 5"/>
          <p:cNvSpPr/>
          <p:nvPr/>
        </p:nvSpPr>
        <p:spPr>
          <a:xfrm>
            <a:off x="0" y="0"/>
            <a:ext cx="1528548" cy="68580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VPP-LETONIKA-2022/1-0001</a:t>
            </a:r>
            <a:endParaRPr lang="en-US" sz="1600" dirty="0"/>
          </a:p>
        </p:txBody>
      </p:sp>
      <p:sp>
        <p:nvSpPr>
          <p:cNvPr id="4" name="Rectangle 3"/>
          <p:cNvSpPr/>
          <p:nvPr/>
        </p:nvSpPr>
        <p:spPr>
          <a:xfrm>
            <a:off x="1624084" y="1774210"/>
            <a:ext cx="10467828" cy="2185214"/>
          </a:xfrm>
          <a:prstGeom prst="rect">
            <a:avLst/>
          </a:prstGeom>
        </p:spPr>
        <p:txBody>
          <a:bodyPr wrap="square">
            <a:spAutoFit/>
          </a:bodyPr>
          <a:lstStyle/>
          <a:p>
            <a:pPr marL="285750" indent="-285750" algn="just">
              <a:buFont typeface="Arial" panose="020B0604020202020204" pitchFamily="34" charset="0"/>
              <a:buChar char="•"/>
            </a:pPr>
            <a:endParaRPr lang="lv-LV" sz="2400" dirty="0"/>
          </a:p>
          <a:p>
            <a:pPr marL="285750" indent="-285750">
              <a:buFont typeface="Arial" panose="020B0604020202020204" pitchFamily="34" charset="0"/>
              <a:buChar char="•"/>
            </a:pPr>
            <a:endParaRPr lang="lv-LV" sz="2800" dirty="0"/>
          </a:p>
          <a:p>
            <a:pPr marL="285750" indent="-285750">
              <a:buFont typeface="Arial" panose="020B0604020202020204" pitchFamily="34" charset="0"/>
              <a:buChar char="•"/>
            </a:pPr>
            <a:endParaRPr lang="lv-LV" sz="2800" dirty="0" smtClean="0"/>
          </a:p>
          <a:p>
            <a:pPr marL="285750" indent="-285750">
              <a:buFont typeface="Arial" panose="020B0604020202020204" pitchFamily="34" charset="0"/>
              <a:buChar char="•"/>
            </a:pPr>
            <a:endParaRPr lang="lv-LV" sz="2800" dirty="0"/>
          </a:p>
          <a:p>
            <a:pPr marL="285750" indent="-285750">
              <a:buFont typeface="Arial" panose="020B0604020202020204" pitchFamily="34" charset="0"/>
              <a:buChar char="•"/>
            </a:pPr>
            <a:endParaRPr lang="en-US" sz="2800" dirty="0"/>
          </a:p>
        </p:txBody>
      </p:sp>
      <p:pic>
        <p:nvPicPr>
          <p:cNvPr id="7" name="Attēls 6"/>
          <p:cNvPicPr>
            <a:picLocks noChangeAspect="1"/>
          </p:cNvPicPr>
          <p:nvPr/>
        </p:nvPicPr>
        <p:blipFill>
          <a:blip r:embed="rId3"/>
          <a:stretch>
            <a:fillRect/>
          </a:stretch>
        </p:blipFill>
        <p:spPr>
          <a:xfrm>
            <a:off x="2090226" y="1665634"/>
            <a:ext cx="9202614" cy="5192366"/>
          </a:xfrm>
          <a:prstGeom prst="rect">
            <a:avLst/>
          </a:prstGeom>
        </p:spPr>
      </p:pic>
    </p:spTree>
    <p:extLst>
      <p:ext uri="{BB962C8B-B14F-4D97-AF65-F5344CB8AC3E}">
        <p14:creationId xmlns:p14="http://schemas.microsoft.com/office/powerpoint/2010/main" val="5500859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1852" y="955344"/>
            <a:ext cx="9721947" cy="984552"/>
          </a:xfrm>
        </p:spPr>
        <p:txBody>
          <a:bodyPr>
            <a:normAutofit/>
          </a:bodyPr>
          <a:lstStyle/>
          <a:p>
            <a:pPr algn="ctr"/>
            <a:r>
              <a:rPr lang="lv-LV" sz="2400" dirty="0" err="1">
                <a:latin typeface="+mn-lt"/>
              </a:rPr>
              <a:t>Comparison</a:t>
            </a:r>
            <a:r>
              <a:rPr lang="lv-LV" sz="2400" dirty="0">
                <a:latin typeface="+mn-lt"/>
              </a:rPr>
              <a:t> </a:t>
            </a:r>
            <a:r>
              <a:rPr lang="lv-LV" sz="2400" dirty="0" err="1">
                <a:latin typeface="+mn-lt"/>
              </a:rPr>
              <a:t>of</a:t>
            </a:r>
            <a:r>
              <a:rPr lang="lv-LV" sz="2400" dirty="0">
                <a:latin typeface="+mn-lt"/>
              </a:rPr>
              <a:t> </a:t>
            </a:r>
            <a:r>
              <a:rPr lang="lv-LV" sz="2400" dirty="0" err="1">
                <a:latin typeface="+mn-lt"/>
              </a:rPr>
              <a:t>average</a:t>
            </a:r>
            <a:r>
              <a:rPr lang="lv-LV" sz="2400" dirty="0">
                <a:latin typeface="+mn-lt"/>
              </a:rPr>
              <a:t> </a:t>
            </a:r>
            <a:r>
              <a:rPr lang="lv-LV" sz="2400" dirty="0" err="1">
                <a:latin typeface="+mn-lt"/>
              </a:rPr>
              <a:t>Latvian</a:t>
            </a:r>
            <a:r>
              <a:rPr lang="lv-LV" sz="2400" dirty="0">
                <a:latin typeface="+mn-lt"/>
              </a:rPr>
              <a:t> </a:t>
            </a:r>
            <a:r>
              <a:rPr lang="lv-LV" sz="2400" dirty="0" err="1">
                <a:latin typeface="+mn-lt"/>
              </a:rPr>
              <a:t>language</a:t>
            </a:r>
            <a:r>
              <a:rPr lang="lv-LV" sz="2400" dirty="0">
                <a:latin typeface="+mn-lt"/>
              </a:rPr>
              <a:t> </a:t>
            </a:r>
            <a:r>
              <a:rPr lang="lv-LV" sz="2400" dirty="0" err="1">
                <a:latin typeface="+mn-lt"/>
              </a:rPr>
              <a:t>proficiency</a:t>
            </a:r>
            <a:r>
              <a:rPr lang="lv-LV" sz="2400" dirty="0">
                <a:latin typeface="+mn-lt"/>
              </a:rPr>
              <a:t> </a:t>
            </a:r>
            <a:r>
              <a:rPr lang="lv-LV" sz="2400" dirty="0" err="1">
                <a:latin typeface="+mn-lt"/>
              </a:rPr>
              <a:t>results</a:t>
            </a:r>
            <a:r>
              <a:rPr lang="lv-LV" sz="2400" dirty="0">
                <a:latin typeface="+mn-lt"/>
              </a:rPr>
              <a:t> </a:t>
            </a:r>
            <a:r>
              <a:rPr lang="lv-LV" sz="2400" dirty="0" err="1">
                <a:latin typeface="+mn-lt"/>
              </a:rPr>
              <a:t>for</a:t>
            </a:r>
            <a:r>
              <a:rPr lang="lv-LV" sz="2400" dirty="0">
                <a:latin typeface="+mn-lt"/>
              </a:rPr>
              <a:t> </a:t>
            </a:r>
            <a:r>
              <a:rPr lang="lv-LV" sz="2400" dirty="0" err="1">
                <a:latin typeface="+mn-lt"/>
              </a:rPr>
              <a:t>children</a:t>
            </a:r>
            <a:r>
              <a:rPr lang="lv-LV" sz="2400" dirty="0">
                <a:latin typeface="+mn-lt"/>
              </a:rPr>
              <a:t> </a:t>
            </a:r>
            <a:r>
              <a:rPr lang="lv-LV" sz="2400" dirty="0" err="1">
                <a:latin typeface="+mn-lt"/>
              </a:rPr>
              <a:t>with</a:t>
            </a:r>
            <a:r>
              <a:rPr lang="lv-LV" sz="2400" dirty="0">
                <a:latin typeface="+mn-lt"/>
              </a:rPr>
              <a:t> </a:t>
            </a:r>
            <a:r>
              <a:rPr lang="lv-LV" sz="2400" dirty="0" err="1">
                <a:latin typeface="+mn-lt"/>
              </a:rPr>
              <a:t>Latvian</a:t>
            </a:r>
            <a:r>
              <a:rPr lang="lv-LV" sz="2400" dirty="0">
                <a:latin typeface="+mn-lt"/>
              </a:rPr>
              <a:t> </a:t>
            </a:r>
            <a:r>
              <a:rPr lang="lv-LV" sz="2400" dirty="0" err="1">
                <a:latin typeface="+mn-lt"/>
              </a:rPr>
              <a:t>as</a:t>
            </a:r>
            <a:r>
              <a:rPr lang="lv-LV" sz="2400" dirty="0">
                <a:latin typeface="+mn-lt"/>
              </a:rPr>
              <a:t> </a:t>
            </a:r>
            <a:r>
              <a:rPr lang="lv-LV" sz="2400" dirty="0" err="1">
                <a:latin typeface="+mn-lt"/>
              </a:rPr>
              <a:t>their</a:t>
            </a:r>
            <a:r>
              <a:rPr lang="lv-LV" sz="2400" dirty="0">
                <a:latin typeface="+mn-lt"/>
              </a:rPr>
              <a:t> </a:t>
            </a:r>
            <a:r>
              <a:rPr lang="lv-LV" sz="2400" dirty="0" err="1">
                <a:latin typeface="+mn-lt"/>
              </a:rPr>
              <a:t>mother</a:t>
            </a:r>
            <a:r>
              <a:rPr lang="lv-LV" sz="2400" dirty="0">
                <a:latin typeface="+mn-lt"/>
              </a:rPr>
              <a:t> </a:t>
            </a:r>
            <a:r>
              <a:rPr lang="lv-LV" sz="2400" dirty="0" err="1">
                <a:latin typeface="+mn-lt"/>
              </a:rPr>
              <a:t>tongue</a:t>
            </a:r>
            <a:r>
              <a:rPr lang="lv-LV" sz="2400" dirty="0">
                <a:latin typeface="+mn-lt"/>
              </a:rPr>
              <a:t> </a:t>
            </a:r>
            <a:r>
              <a:rPr lang="lv-LV" sz="2400" dirty="0" err="1">
                <a:latin typeface="+mn-lt"/>
              </a:rPr>
              <a:t>in</a:t>
            </a:r>
            <a:r>
              <a:rPr lang="lv-LV" sz="2400" dirty="0">
                <a:latin typeface="+mn-lt"/>
              </a:rPr>
              <a:t> 2020</a:t>
            </a:r>
            <a:endParaRPr lang="en-US" sz="2400" b="1" dirty="0">
              <a:latin typeface="+mn-lt"/>
            </a:endParaRPr>
          </a:p>
        </p:txBody>
      </p:sp>
      <p:sp>
        <p:nvSpPr>
          <p:cNvPr id="3" name="Rectangle 2"/>
          <p:cNvSpPr/>
          <p:nvPr/>
        </p:nvSpPr>
        <p:spPr>
          <a:xfrm>
            <a:off x="0" y="0"/>
            <a:ext cx="1201003" cy="68580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3"/>
          <a:stretch>
            <a:fillRect/>
          </a:stretch>
        </p:blipFill>
        <p:spPr>
          <a:xfrm>
            <a:off x="9744501" y="272955"/>
            <a:ext cx="2292824" cy="682388"/>
          </a:xfrm>
          <a:prstGeom prst="rect">
            <a:avLst/>
          </a:prstGeom>
        </p:spPr>
      </p:pic>
      <p:sp>
        <p:nvSpPr>
          <p:cNvPr id="6" name="Rectangle 5"/>
          <p:cNvSpPr/>
          <p:nvPr/>
        </p:nvSpPr>
        <p:spPr>
          <a:xfrm>
            <a:off x="0" y="0"/>
            <a:ext cx="1528548" cy="68580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VPP-LETONIKA-2022/1-0001</a:t>
            </a:r>
            <a:endParaRPr lang="en-US" sz="1600" dirty="0"/>
          </a:p>
        </p:txBody>
      </p:sp>
      <p:sp>
        <p:nvSpPr>
          <p:cNvPr id="13" name="Rectangle 12"/>
          <p:cNvSpPr/>
          <p:nvPr/>
        </p:nvSpPr>
        <p:spPr>
          <a:xfrm>
            <a:off x="1899137" y="3488788"/>
            <a:ext cx="9931792" cy="2677656"/>
          </a:xfrm>
          <a:prstGeom prst="rect">
            <a:avLst/>
          </a:prstGeom>
        </p:spPr>
        <p:txBody>
          <a:bodyPr wrap="square">
            <a:spAutoFit/>
          </a:bodyPr>
          <a:lstStyle/>
          <a:p>
            <a:pPr algn="ctr"/>
            <a:endParaRPr lang="lv-LV" sz="2400" dirty="0" smtClean="0"/>
          </a:p>
          <a:p>
            <a:pPr algn="ctr"/>
            <a:endParaRPr lang="lv-LV" sz="2400" dirty="0"/>
          </a:p>
          <a:p>
            <a:pPr algn="ctr"/>
            <a:endParaRPr lang="lv-LV" sz="2400" dirty="0" smtClean="0"/>
          </a:p>
          <a:p>
            <a:pPr algn="ctr"/>
            <a:endParaRPr lang="lv-LV" sz="2400" dirty="0"/>
          </a:p>
          <a:p>
            <a:pPr algn="ctr"/>
            <a:endParaRPr lang="lv-LV" sz="2400" dirty="0" smtClean="0"/>
          </a:p>
          <a:p>
            <a:pPr algn="ctr"/>
            <a:endParaRPr lang="lv-LV" sz="2400" dirty="0"/>
          </a:p>
          <a:p>
            <a:pPr algn="ctr"/>
            <a:endParaRPr lang="en-US" sz="2400" dirty="0"/>
          </a:p>
        </p:txBody>
      </p:sp>
      <p:pic>
        <p:nvPicPr>
          <p:cNvPr id="11" name="Attēls 10"/>
          <p:cNvPicPr>
            <a:picLocks noChangeAspect="1"/>
          </p:cNvPicPr>
          <p:nvPr/>
        </p:nvPicPr>
        <p:blipFill>
          <a:blip r:embed="rId4"/>
          <a:stretch>
            <a:fillRect/>
          </a:stretch>
        </p:blipFill>
        <p:spPr>
          <a:xfrm>
            <a:off x="2419644" y="1923157"/>
            <a:ext cx="8440614" cy="4829335"/>
          </a:xfrm>
          <a:prstGeom prst="rect">
            <a:avLst/>
          </a:prstGeom>
        </p:spPr>
      </p:pic>
    </p:spTree>
    <p:extLst>
      <p:ext uri="{BB962C8B-B14F-4D97-AF65-F5344CB8AC3E}">
        <p14:creationId xmlns:p14="http://schemas.microsoft.com/office/powerpoint/2010/main" val="21227147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8548" y="156754"/>
            <a:ext cx="9825252" cy="1082753"/>
          </a:xfrm>
        </p:spPr>
        <p:txBody>
          <a:bodyPr>
            <a:normAutofit/>
          </a:bodyPr>
          <a:lstStyle/>
          <a:p>
            <a:pPr algn="ctr"/>
            <a:r>
              <a:rPr lang="lv-LV" b="1" dirty="0" smtClean="0"/>
              <a:t>Skills and willingness</a:t>
            </a:r>
            <a:endParaRPr lang="en-US" b="1" dirty="0"/>
          </a:p>
        </p:txBody>
      </p:sp>
      <p:sp>
        <p:nvSpPr>
          <p:cNvPr id="3" name="Rectangle 2"/>
          <p:cNvSpPr/>
          <p:nvPr/>
        </p:nvSpPr>
        <p:spPr>
          <a:xfrm>
            <a:off x="0" y="0"/>
            <a:ext cx="1201003" cy="68580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3"/>
          <a:stretch>
            <a:fillRect/>
          </a:stretch>
        </p:blipFill>
        <p:spPr>
          <a:xfrm>
            <a:off x="9744501" y="272955"/>
            <a:ext cx="2292824" cy="682388"/>
          </a:xfrm>
          <a:prstGeom prst="rect">
            <a:avLst/>
          </a:prstGeom>
        </p:spPr>
      </p:pic>
      <p:sp>
        <p:nvSpPr>
          <p:cNvPr id="6" name="Rectangle 5"/>
          <p:cNvSpPr/>
          <p:nvPr/>
        </p:nvSpPr>
        <p:spPr>
          <a:xfrm>
            <a:off x="0" y="0"/>
            <a:ext cx="1528548" cy="68580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VPP-LETONIKA-2022/1-0001</a:t>
            </a:r>
            <a:endParaRPr lang="en-US" sz="1600" dirty="0"/>
          </a:p>
        </p:txBody>
      </p:sp>
      <p:sp>
        <p:nvSpPr>
          <p:cNvPr id="4" name="Rectangle 3"/>
          <p:cNvSpPr/>
          <p:nvPr/>
        </p:nvSpPr>
        <p:spPr>
          <a:xfrm>
            <a:off x="1410789" y="1071545"/>
            <a:ext cx="10781212" cy="6001643"/>
          </a:xfrm>
          <a:prstGeom prst="rect">
            <a:avLst/>
          </a:prstGeom>
        </p:spPr>
        <p:txBody>
          <a:bodyPr wrap="square">
            <a:spAutoFit/>
          </a:bodyPr>
          <a:lstStyle/>
          <a:p>
            <a:pPr marL="285750" indent="-285750" algn="just">
              <a:buFont typeface="Arial" panose="020B0604020202020204" pitchFamily="34" charset="0"/>
              <a:buChar char="•"/>
            </a:pPr>
            <a:r>
              <a:rPr lang="en-US" sz="2400" dirty="0" smtClean="0"/>
              <a:t> </a:t>
            </a:r>
            <a:r>
              <a:rPr lang="en-US" sz="2400" dirty="0">
                <a:latin typeface="Times New Roman" panose="02020603050405020304" pitchFamily="18" charset="0"/>
                <a:cs typeface="Times New Roman" panose="02020603050405020304" pitchFamily="18" charset="0"/>
              </a:rPr>
              <a:t>5-6 year olds from ethnic minorities have acquired their mother tongue well</a:t>
            </a:r>
            <a:r>
              <a:rPr lang="en-US" sz="2400" dirty="0" smtClean="0">
                <a:latin typeface="Times New Roman" panose="02020603050405020304" pitchFamily="18" charset="0"/>
                <a:cs typeface="Times New Roman" panose="02020603050405020304" pitchFamily="18" charset="0"/>
              </a:rPr>
              <a:t>.</a:t>
            </a:r>
            <a:endParaRPr lang="lv-LV" sz="24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lv-LV" sz="2400" b="1" dirty="0" smtClean="0">
                <a:latin typeface="Times New Roman" panose="02020603050405020304" pitchFamily="18" charset="0"/>
                <a:cs typeface="Times New Roman" panose="02020603050405020304" pitchFamily="18" charset="0"/>
              </a:rPr>
              <a:t>T</a:t>
            </a:r>
            <a:r>
              <a:rPr lang="en-US" sz="2400" b="1" dirty="0" smtClean="0">
                <a:latin typeface="Times New Roman" panose="02020603050405020304" pitchFamily="18" charset="0"/>
                <a:cs typeface="Times New Roman" panose="02020603050405020304" pitchFamily="18" charset="0"/>
              </a:rPr>
              <a:t>he </a:t>
            </a:r>
            <a:r>
              <a:rPr lang="en-US" sz="2400" b="1" dirty="0">
                <a:latin typeface="Times New Roman" panose="02020603050405020304" pitchFamily="18" charset="0"/>
                <a:cs typeface="Times New Roman" panose="02020603050405020304" pitchFamily="18" charset="0"/>
              </a:rPr>
              <a:t>problem is learning the </a:t>
            </a:r>
            <a:r>
              <a:rPr lang="en-US" sz="2400" b="1" dirty="0" smtClean="0">
                <a:latin typeface="Times New Roman" panose="02020603050405020304" pitchFamily="18" charset="0"/>
                <a:cs typeface="Times New Roman" panose="02020603050405020304" pitchFamily="18" charset="0"/>
              </a:rPr>
              <a:t>national </a:t>
            </a:r>
            <a:r>
              <a:rPr lang="en-US" sz="2400" b="1" dirty="0">
                <a:latin typeface="Times New Roman" panose="02020603050405020304" pitchFamily="18" charset="0"/>
                <a:cs typeface="Times New Roman" panose="02020603050405020304" pitchFamily="18" charset="0"/>
              </a:rPr>
              <a:t>language</a:t>
            </a:r>
            <a:r>
              <a:rPr lang="en-US" sz="2400" b="1" dirty="0" smtClean="0">
                <a:latin typeface="Times New Roman" panose="02020603050405020304" pitchFamily="18" charset="0"/>
                <a:cs typeface="Times New Roman" panose="02020603050405020304" pitchFamily="18" charset="0"/>
              </a:rPr>
              <a:t>.</a:t>
            </a:r>
            <a:endParaRPr lang="lv-LV" sz="24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During </a:t>
            </a:r>
            <a:r>
              <a:rPr lang="en-US" sz="2400" dirty="0">
                <a:latin typeface="Times New Roman" panose="02020603050405020304" pitchFamily="18" charset="0"/>
                <a:cs typeface="Times New Roman" panose="02020603050405020304" pitchFamily="18" charset="0"/>
              </a:rPr>
              <a:t>the testing, several children showed interest in speaking Latvian. For example, I had a conversation with a Russian boy who did not speak Latvian at all</a:t>
            </a:r>
            <a:r>
              <a:rPr lang="en-US" sz="2400" dirty="0" smtClean="0">
                <a:latin typeface="Times New Roman" panose="02020603050405020304" pitchFamily="18" charset="0"/>
                <a:cs typeface="Times New Roman" panose="02020603050405020304" pitchFamily="18" charset="0"/>
              </a:rPr>
              <a:t>.</a:t>
            </a:r>
            <a:endParaRPr lang="lv-LV"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 </a:t>
            </a:r>
            <a:endParaRPr lang="lv-LV"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After </a:t>
            </a:r>
            <a:r>
              <a:rPr lang="en-US" sz="2400" dirty="0">
                <a:latin typeface="Times New Roman" panose="02020603050405020304" pitchFamily="18" charset="0"/>
                <a:cs typeface="Times New Roman" panose="02020603050405020304" pitchFamily="18" charset="0"/>
              </a:rPr>
              <a:t>the </a:t>
            </a:r>
            <a:r>
              <a:rPr lang="en-US" sz="2400" dirty="0" smtClean="0">
                <a:latin typeface="Times New Roman" panose="02020603050405020304" pitchFamily="18" charset="0"/>
                <a:cs typeface="Times New Roman" panose="02020603050405020304" pitchFamily="18" charset="0"/>
              </a:rPr>
              <a:t>test</a:t>
            </a:r>
            <a:r>
              <a:rPr lang="lv-LV" sz="2400" dirty="0" smtClean="0">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 asked him in </a:t>
            </a:r>
            <a:r>
              <a:rPr lang="en-US" sz="2400" dirty="0" smtClean="0">
                <a:latin typeface="Times New Roman" panose="02020603050405020304" pitchFamily="18" charset="0"/>
                <a:cs typeface="Times New Roman" panose="02020603050405020304" pitchFamily="18" charset="0"/>
              </a:rPr>
              <a:t>Russian</a:t>
            </a:r>
            <a:r>
              <a:rPr lang="lv-LV" sz="2400" dirty="0" smtClean="0">
                <a:latin typeface="Times New Roman" panose="02020603050405020304" pitchFamily="18" charset="0"/>
                <a:cs typeface="Times New Roman" panose="02020603050405020304" pitchFamily="18" charset="0"/>
              </a:rPr>
              <a:t>:</a:t>
            </a:r>
          </a:p>
          <a:p>
            <a:pPr algn="just"/>
            <a:r>
              <a:rPr lang="en-US" sz="2400" dirty="0" smtClean="0">
                <a:latin typeface="Times New Roman" panose="02020603050405020304" pitchFamily="18" charset="0"/>
                <a:cs typeface="Times New Roman" panose="02020603050405020304" pitchFamily="18" charset="0"/>
              </a:rPr>
              <a:t> </a:t>
            </a:r>
            <a:endParaRPr lang="lv-LV" sz="2400" dirty="0" smtClean="0">
              <a:latin typeface="Times New Roman" panose="02020603050405020304" pitchFamily="18" charset="0"/>
              <a:cs typeface="Times New Roman" panose="02020603050405020304" pitchFamily="18" charset="0"/>
            </a:endParaRPr>
          </a:p>
          <a:p>
            <a:pPr marL="342900" indent="-342900" algn="just">
              <a:buFont typeface="Courier New" panose="02070309020205020404" pitchFamily="49" charset="0"/>
              <a:buChar char="o"/>
            </a:pPr>
            <a:r>
              <a:rPr lang="en-US" sz="2400" dirty="0" smtClean="0">
                <a:latin typeface="Times New Roman" panose="02020603050405020304" pitchFamily="18" charset="0"/>
                <a:cs typeface="Times New Roman" panose="02020603050405020304" pitchFamily="18" charset="0"/>
              </a:rPr>
              <a:t>“</a:t>
            </a:r>
            <a:r>
              <a:rPr lang="ru-RU" sz="2400" dirty="0" smtClean="0">
                <a:latin typeface="Times New Roman" panose="02020603050405020304" pitchFamily="18" charset="0"/>
                <a:cs typeface="Times New Roman" panose="02020603050405020304" pitchFamily="18" charset="0"/>
              </a:rPr>
              <a:t>На каком языке ты говоришь с родителями</a:t>
            </a:r>
            <a:r>
              <a:rPr lang="lv-LV" sz="2400" dirty="0" smtClean="0">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a:t>
            </a:r>
            <a:r>
              <a:rPr lang="ru-RU" sz="2400" dirty="0" smtClean="0">
                <a:latin typeface="Times New Roman" panose="02020603050405020304" pitchFamily="18" charset="0"/>
                <a:cs typeface="Times New Roman" panose="02020603050405020304" pitchFamily="18" charset="0"/>
              </a:rPr>
              <a:t> </a:t>
            </a:r>
            <a:r>
              <a:rPr lang="lv-LV" sz="2400" dirty="0" smtClean="0">
                <a:latin typeface="Times New Roman" panose="02020603050405020304" pitchFamily="18" charset="0"/>
                <a:cs typeface="Times New Roman" panose="02020603050405020304" pitchFamily="18" charset="0"/>
              </a:rPr>
              <a:t>(</a:t>
            </a:r>
            <a:r>
              <a:rPr lang="lv-LV" sz="2400" dirty="0" err="1" smtClean="0">
                <a:latin typeface="Times New Roman" panose="02020603050405020304" pitchFamily="18" charset="0"/>
                <a:cs typeface="Times New Roman" panose="02020603050405020304" pitchFamily="18" charset="0"/>
              </a:rPr>
              <a:t>What</a:t>
            </a:r>
            <a:r>
              <a:rPr lang="lv-LV" sz="2400" dirty="0" smtClean="0">
                <a:latin typeface="Times New Roman" panose="02020603050405020304" pitchFamily="18" charset="0"/>
                <a:cs typeface="Times New Roman" panose="02020603050405020304" pitchFamily="18" charset="0"/>
              </a:rPr>
              <a:t> </a:t>
            </a:r>
            <a:r>
              <a:rPr lang="lv-LV" sz="2400" dirty="0" err="1" smtClean="0">
                <a:latin typeface="Times New Roman" panose="02020603050405020304" pitchFamily="18" charset="0"/>
                <a:cs typeface="Times New Roman" panose="02020603050405020304" pitchFamily="18" charset="0"/>
              </a:rPr>
              <a:t>language</a:t>
            </a:r>
            <a:r>
              <a:rPr lang="lv-LV" sz="2400" dirty="0" smtClean="0">
                <a:latin typeface="Times New Roman" panose="02020603050405020304" pitchFamily="18" charset="0"/>
                <a:cs typeface="Times New Roman" panose="02020603050405020304" pitchFamily="18" charset="0"/>
              </a:rPr>
              <a:t> do </a:t>
            </a:r>
            <a:r>
              <a:rPr lang="lv-LV" sz="2400" dirty="0" err="1" smtClean="0">
                <a:latin typeface="Times New Roman" panose="02020603050405020304" pitchFamily="18" charset="0"/>
                <a:cs typeface="Times New Roman" panose="02020603050405020304" pitchFamily="18" charset="0"/>
              </a:rPr>
              <a:t>you</a:t>
            </a:r>
            <a:r>
              <a:rPr lang="lv-LV" sz="2400" dirty="0" smtClean="0">
                <a:latin typeface="Times New Roman" panose="02020603050405020304" pitchFamily="18" charset="0"/>
                <a:cs typeface="Times New Roman" panose="02020603050405020304" pitchFamily="18" charset="0"/>
              </a:rPr>
              <a:t> </a:t>
            </a:r>
            <a:r>
              <a:rPr lang="lv-LV" sz="2400" dirty="0" err="1" smtClean="0">
                <a:latin typeface="Times New Roman" panose="02020603050405020304" pitchFamily="18" charset="0"/>
                <a:cs typeface="Times New Roman" panose="02020603050405020304" pitchFamily="18" charset="0"/>
              </a:rPr>
              <a:t>speak</a:t>
            </a:r>
            <a:r>
              <a:rPr lang="lv-LV" sz="2400" dirty="0" smtClean="0">
                <a:latin typeface="Times New Roman" panose="02020603050405020304" pitchFamily="18" charset="0"/>
                <a:cs typeface="Times New Roman" panose="02020603050405020304" pitchFamily="18" charset="0"/>
              </a:rPr>
              <a:t> </a:t>
            </a:r>
            <a:r>
              <a:rPr lang="lv-LV" sz="2400" dirty="0" err="1" smtClean="0">
                <a:latin typeface="Times New Roman" panose="02020603050405020304" pitchFamily="18" charset="0"/>
                <a:cs typeface="Times New Roman" panose="02020603050405020304" pitchFamily="18" charset="0"/>
              </a:rPr>
              <a:t>with</a:t>
            </a:r>
            <a:r>
              <a:rPr lang="lv-LV" sz="2400" dirty="0" smtClean="0">
                <a:latin typeface="Times New Roman" panose="02020603050405020304" pitchFamily="18" charset="0"/>
                <a:cs typeface="Times New Roman" panose="02020603050405020304" pitchFamily="18" charset="0"/>
              </a:rPr>
              <a:t> </a:t>
            </a:r>
            <a:r>
              <a:rPr lang="lv-LV" sz="2400" dirty="0" err="1" smtClean="0">
                <a:latin typeface="Times New Roman" panose="02020603050405020304" pitchFamily="18" charset="0"/>
                <a:cs typeface="Times New Roman" panose="02020603050405020304" pitchFamily="18" charset="0"/>
              </a:rPr>
              <a:t>your</a:t>
            </a:r>
            <a:r>
              <a:rPr lang="lv-LV" sz="2400" dirty="0" smtClean="0">
                <a:latin typeface="Times New Roman" panose="02020603050405020304" pitchFamily="18" charset="0"/>
                <a:cs typeface="Times New Roman" panose="02020603050405020304" pitchFamily="18" charset="0"/>
              </a:rPr>
              <a:t> </a:t>
            </a:r>
            <a:r>
              <a:rPr lang="lv-LV" sz="2400" dirty="0" err="1" smtClean="0">
                <a:latin typeface="Times New Roman" panose="02020603050405020304" pitchFamily="18" charset="0"/>
                <a:cs typeface="Times New Roman" panose="02020603050405020304" pitchFamily="18" charset="0"/>
              </a:rPr>
              <a:t>parents</a:t>
            </a:r>
            <a:r>
              <a:rPr lang="en-US" sz="2400" dirty="0" smtClean="0">
                <a:latin typeface="Times New Roman" panose="02020603050405020304" pitchFamily="18" charset="0"/>
                <a:cs typeface="Times New Roman" panose="02020603050405020304" pitchFamily="18" charset="0"/>
              </a:rPr>
              <a:t>?</a:t>
            </a:r>
            <a:r>
              <a:rPr lang="lv-LV" sz="2400" dirty="0" smtClean="0">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 </a:t>
            </a:r>
            <a:endParaRPr lang="lv-LV" sz="2400" dirty="0" smtClean="0">
              <a:latin typeface="Times New Roman" panose="02020603050405020304" pitchFamily="18" charset="0"/>
              <a:cs typeface="Times New Roman" panose="02020603050405020304" pitchFamily="18" charset="0"/>
            </a:endParaRPr>
          </a:p>
          <a:p>
            <a:pPr marL="342900" indent="-342900" algn="just">
              <a:buFont typeface="Courier New" panose="02070309020205020404" pitchFamily="49" charset="0"/>
              <a:buChar char="o"/>
            </a:pPr>
            <a:r>
              <a:rPr lang="en-US" sz="2400" dirty="0" smtClean="0">
                <a:latin typeface="Times New Roman" panose="02020603050405020304" pitchFamily="18" charset="0"/>
                <a:cs typeface="Times New Roman" panose="02020603050405020304" pitchFamily="18" charset="0"/>
              </a:rPr>
              <a:t>A</a:t>
            </a:r>
            <a:r>
              <a:rPr lang="lv-LV" sz="2400" dirty="0" smtClean="0">
                <a:latin typeface="Times New Roman" panose="02020603050405020304" pitchFamily="18" charset="0"/>
                <a:cs typeface="Times New Roman" panose="02020603050405020304" pitchFamily="18" charset="0"/>
              </a:rPr>
              <a:t>nswer</a:t>
            </a:r>
            <a:r>
              <a:rPr lang="en-US" sz="2400" dirty="0" smtClean="0">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На</a:t>
            </a:r>
            <a:r>
              <a:rPr lang="en-US" sz="2400" dirty="0" smtClean="0">
                <a:latin typeface="Times New Roman" panose="02020603050405020304" pitchFamily="18" charset="0"/>
                <a:cs typeface="Times New Roman" panose="02020603050405020304" pitchFamily="18" charset="0"/>
              </a:rPr>
              <a:t> </a:t>
            </a:r>
            <a:r>
              <a:rPr lang="ru-RU" sz="2400" dirty="0" smtClean="0">
                <a:latin typeface="Times New Roman" panose="02020603050405020304" pitchFamily="18" charset="0"/>
                <a:cs typeface="Times New Roman" panose="02020603050405020304" pitchFamily="18" charset="0"/>
              </a:rPr>
              <a:t>русском</a:t>
            </a:r>
            <a:r>
              <a:rPr lang="en-US" sz="2400" dirty="0" smtClean="0">
                <a:latin typeface="Times New Roman" panose="02020603050405020304" pitchFamily="18" charset="0"/>
                <a:cs typeface="Times New Roman" panose="02020603050405020304" pitchFamily="18" charset="0"/>
              </a:rPr>
              <a:t>” </a:t>
            </a:r>
            <a:r>
              <a:rPr lang="ru-RU" sz="2400" dirty="0" smtClean="0">
                <a:latin typeface="Times New Roman" panose="02020603050405020304" pitchFamily="18" charset="0"/>
                <a:cs typeface="Times New Roman" panose="02020603050405020304" pitchFamily="18" charset="0"/>
              </a:rPr>
              <a:t>(</a:t>
            </a:r>
            <a:r>
              <a:rPr lang="lv-LV" sz="2400" dirty="0" err="1" smtClean="0">
                <a:latin typeface="Times New Roman" panose="02020603050405020304" pitchFamily="18" charset="0"/>
                <a:cs typeface="Times New Roman" panose="02020603050405020304" pitchFamily="18" charset="0"/>
              </a:rPr>
              <a:t>In</a:t>
            </a:r>
            <a:r>
              <a:rPr lang="lv-LV" sz="2400" dirty="0" smtClean="0">
                <a:latin typeface="Times New Roman" panose="02020603050405020304" pitchFamily="18" charset="0"/>
                <a:cs typeface="Times New Roman" panose="02020603050405020304" pitchFamily="18" charset="0"/>
              </a:rPr>
              <a:t> </a:t>
            </a:r>
            <a:r>
              <a:rPr lang="lv-LV" sz="2400" dirty="0" err="1" smtClean="0">
                <a:latin typeface="Times New Roman" panose="02020603050405020304" pitchFamily="18" charset="0"/>
                <a:cs typeface="Times New Roman" panose="02020603050405020304" pitchFamily="18" charset="0"/>
              </a:rPr>
              <a:t>Russian</a:t>
            </a:r>
            <a:r>
              <a:rPr lang="lv-LV" sz="2400" dirty="0" smtClean="0">
                <a:latin typeface="Times New Roman" panose="02020603050405020304" pitchFamily="18" charset="0"/>
                <a:cs typeface="Times New Roman" panose="02020603050405020304" pitchFamily="18" charset="0"/>
              </a:rPr>
              <a:t>). </a:t>
            </a:r>
          </a:p>
          <a:p>
            <a:pPr marL="342900" indent="-342900" algn="just">
              <a:buFont typeface="Courier New" panose="02070309020205020404" pitchFamily="49" charset="0"/>
              <a:buChar char="o"/>
            </a:pPr>
            <a:r>
              <a:rPr lang="en-US" sz="2400" dirty="0" smtClean="0">
                <a:latin typeface="Times New Roman" panose="02020603050405020304" pitchFamily="18" charset="0"/>
                <a:cs typeface="Times New Roman" panose="02020603050405020304" pitchFamily="18" charset="0"/>
              </a:rPr>
              <a:t>“</a:t>
            </a:r>
            <a:r>
              <a:rPr lang="ru-RU" sz="2400" dirty="0" smtClean="0">
                <a:latin typeface="Times New Roman" panose="02020603050405020304" pitchFamily="18" charset="0"/>
                <a:cs typeface="Times New Roman" panose="02020603050405020304" pitchFamily="18" charset="0"/>
              </a:rPr>
              <a:t>А на </a:t>
            </a:r>
            <a:r>
              <a:rPr lang="ru-RU" sz="2400" dirty="0">
                <a:latin typeface="Times New Roman" panose="02020603050405020304" pitchFamily="18" charset="0"/>
                <a:cs typeface="Times New Roman" panose="02020603050405020304" pitchFamily="18" charset="0"/>
              </a:rPr>
              <a:t>каком языке ты говоришь с </a:t>
            </a:r>
            <a:r>
              <a:rPr lang="ru-RU" sz="2400" dirty="0" smtClean="0">
                <a:latin typeface="Times New Roman" panose="02020603050405020304" pitchFamily="18" charset="0"/>
                <a:cs typeface="Times New Roman" panose="02020603050405020304" pitchFamily="18" charset="0"/>
              </a:rPr>
              <a:t>дедушкой и с бабушкой (</a:t>
            </a:r>
            <a:r>
              <a:rPr lang="lv-LV" sz="2400" dirty="0" smtClean="0">
                <a:latin typeface="Times New Roman" panose="02020603050405020304" pitchFamily="18" charset="0"/>
                <a:cs typeface="Times New Roman" panose="02020603050405020304" pitchFamily="18" charset="0"/>
              </a:rPr>
              <a:t>What language do you speak with your grandpa and grandma</a:t>
            </a:r>
            <a:r>
              <a:rPr lang="en-US" sz="2400" dirty="0" smtClean="0">
                <a:latin typeface="Times New Roman" panose="02020603050405020304" pitchFamily="18" charset="0"/>
                <a:cs typeface="Times New Roman" panose="02020603050405020304" pitchFamily="18" charset="0"/>
              </a:rPr>
              <a:t>?</a:t>
            </a:r>
            <a:r>
              <a:rPr lang="ru-RU" sz="2400" dirty="0" smtClean="0">
                <a:latin typeface="Times New Roman" panose="02020603050405020304" pitchFamily="18" charset="0"/>
                <a:cs typeface="Times New Roman" panose="02020603050405020304" pitchFamily="18" charset="0"/>
              </a:rPr>
              <a:t>)</a:t>
            </a:r>
            <a:r>
              <a:rPr lang="lv-LV" sz="2400" dirty="0" smtClean="0">
                <a:latin typeface="Times New Roman" panose="02020603050405020304" pitchFamily="18" charset="0"/>
                <a:cs typeface="Times New Roman" panose="02020603050405020304" pitchFamily="18" charset="0"/>
              </a:rPr>
              <a:t>. </a:t>
            </a:r>
          </a:p>
          <a:p>
            <a:pPr marL="342900" indent="-342900" algn="just">
              <a:buFont typeface="Courier New" panose="02070309020205020404" pitchFamily="49" charset="0"/>
              <a:buChar char="o"/>
            </a:pPr>
            <a:r>
              <a:rPr lang="en-US" sz="2400" dirty="0" smtClean="0">
                <a:latin typeface="Times New Roman" panose="02020603050405020304" pitchFamily="18" charset="0"/>
                <a:cs typeface="Times New Roman" panose="02020603050405020304" pitchFamily="18" charset="0"/>
              </a:rPr>
              <a:t>“</a:t>
            </a:r>
            <a:r>
              <a:rPr lang="ru-RU" sz="2400" dirty="0" smtClean="0">
                <a:latin typeface="Times New Roman" panose="02020603050405020304" pitchFamily="18" charset="0"/>
                <a:cs typeface="Times New Roman" panose="02020603050405020304" pitchFamily="18" charset="0"/>
              </a:rPr>
              <a:t>Тоже</a:t>
            </a:r>
            <a:r>
              <a:rPr lang="en-US" sz="2400" dirty="0" smtClean="0">
                <a:latin typeface="Times New Roman" panose="02020603050405020304" pitchFamily="18" charset="0"/>
                <a:cs typeface="Times New Roman" panose="02020603050405020304" pitchFamily="18" charset="0"/>
              </a:rPr>
              <a:t> </a:t>
            </a:r>
            <a:r>
              <a:rPr lang="ru-RU" sz="2400" dirty="0" smtClean="0">
                <a:latin typeface="Times New Roman" panose="02020603050405020304" pitchFamily="18" charset="0"/>
                <a:cs typeface="Times New Roman" panose="02020603050405020304" pitchFamily="18" charset="0"/>
              </a:rPr>
              <a:t>на</a:t>
            </a:r>
            <a:r>
              <a:rPr lang="en-US" sz="2400" dirty="0" smtClean="0">
                <a:latin typeface="Times New Roman" panose="02020603050405020304" pitchFamily="18" charset="0"/>
                <a:cs typeface="Times New Roman" panose="02020603050405020304" pitchFamily="18" charset="0"/>
              </a:rPr>
              <a:t> </a:t>
            </a:r>
            <a:r>
              <a:rPr lang="ru-RU" sz="2400" dirty="0" smtClean="0">
                <a:latin typeface="Times New Roman" panose="02020603050405020304" pitchFamily="18" charset="0"/>
                <a:cs typeface="Times New Roman" panose="02020603050405020304" pitchFamily="18" charset="0"/>
              </a:rPr>
              <a:t>русском</a:t>
            </a:r>
            <a:r>
              <a:rPr lang="en-US" sz="2400" dirty="0" smtClean="0">
                <a:latin typeface="Times New Roman" panose="02020603050405020304" pitchFamily="18" charset="0"/>
                <a:cs typeface="Times New Roman" panose="02020603050405020304" pitchFamily="18" charset="0"/>
              </a:rPr>
              <a:t>”</a:t>
            </a:r>
            <a:r>
              <a:rPr lang="lv-LV" sz="2400" dirty="0" smtClean="0">
                <a:latin typeface="Times New Roman" panose="02020603050405020304" pitchFamily="18" charset="0"/>
                <a:cs typeface="Times New Roman" panose="02020603050405020304" pitchFamily="18" charset="0"/>
              </a:rPr>
              <a:t> (</a:t>
            </a:r>
            <a:r>
              <a:rPr lang="lv-LV" sz="2400" dirty="0" err="1">
                <a:latin typeface="Times New Roman" panose="02020603050405020304" pitchFamily="18" charset="0"/>
                <a:cs typeface="Times New Roman" panose="02020603050405020304" pitchFamily="18" charset="0"/>
              </a:rPr>
              <a:t>A</a:t>
            </a:r>
            <a:r>
              <a:rPr lang="lv-LV" sz="2400" dirty="0" err="1" smtClean="0">
                <a:latin typeface="Times New Roman" panose="02020603050405020304" pitchFamily="18" charset="0"/>
                <a:cs typeface="Times New Roman" panose="02020603050405020304" pitchFamily="18" charset="0"/>
              </a:rPr>
              <a:t>lso</a:t>
            </a:r>
            <a:r>
              <a:rPr lang="lv-LV" sz="2400" dirty="0" smtClean="0">
                <a:latin typeface="Times New Roman" panose="02020603050405020304" pitchFamily="18" charset="0"/>
                <a:cs typeface="Times New Roman" panose="02020603050405020304" pitchFamily="18" charset="0"/>
              </a:rPr>
              <a:t> </a:t>
            </a:r>
            <a:r>
              <a:rPr lang="lv-LV" sz="2400" dirty="0" err="1" smtClean="0">
                <a:latin typeface="Times New Roman" panose="02020603050405020304" pitchFamily="18" charset="0"/>
                <a:cs typeface="Times New Roman" panose="02020603050405020304" pitchFamily="18" charset="0"/>
              </a:rPr>
              <a:t>in</a:t>
            </a:r>
            <a:r>
              <a:rPr lang="lv-LV" sz="2400" dirty="0" smtClean="0">
                <a:latin typeface="Times New Roman" panose="02020603050405020304" pitchFamily="18" charset="0"/>
                <a:cs typeface="Times New Roman" panose="02020603050405020304" pitchFamily="18" charset="0"/>
              </a:rPr>
              <a:t> </a:t>
            </a:r>
            <a:r>
              <a:rPr lang="lv-LV" sz="2400" dirty="0" err="1" smtClean="0">
                <a:latin typeface="Times New Roman" panose="02020603050405020304" pitchFamily="18" charset="0"/>
                <a:cs typeface="Times New Roman" panose="02020603050405020304" pitchFamily="18" charset="0"/>
              </a:rPr>
              <a:t>Russian</a:t>
            </a:r>
            <a:r>
              <a:rPr lang="lv-LV" sz="2400" dirty="0" smtClean="0">
                <a:latin typeface="Times New Roman" panose="02020603050405020304" pitchFamily="18" charset="0"/>
                <a:cs typeface="Times New Roman" panose="02020603050405020304" pitchFamily="18" charset="0"/>
              </a:rPr>
              <a:t>). </a:t>
            </a:r>
            <a:r>
              <a:rPr lang="lv-LV" sz="2400" dirty="0" err="1" smtClean="0">
                <a:latin typeface="Times New Roman" panose="02020603050405020304" pitchFamily="18" charset="0"/>
                <a:cs typeface="Times New Roman" panose="02020603050405020304" pitchFamily="18" charset="0"/>
              </a:rPr>
              <a:t>And</a:t>
            </a:r>
            <a:r>
              <a:rPr lang="lv-LV" sz="2400" dirty="0" smtClean="0">
                <a:latin typeface="Times New Roman" panose="02020603050405020304" pitchFamily="18" charset="0"/>
                <a:cs typeface="Times New Roman" panose="02020603050405020304" pitchFamily="18" charset="0"/>
              </a:rPr>
              <a:t> </a:t>
            </a:r>
            <a:r>
              <a:rPr lang="lv-LV" sz="2400" dirty="0" err="1" smtClean="0">
                <a:latin typeface="Times New Roman" panose="02020603050405020304" pitchFamily="18" charset="0"/>
                <a:cs typeface="Times New Roman" panose="02020603050405020304" pitchFamily="18" charset="0"/>
              </a:rPr>
              <a:t>he</a:t>
            </a:r>
            <a:r>
              <a:rPr lang="lv-LV" sz="2400" dirty="0" smtClean="0">
                <a:latin typeface="Times New Roman" panose="02020603050405020304" pitchFamily="18" charset="0"/>
                <a:cs typeface="Times New Roman" panose="02020603050405020304" pitchFamily="18" charset="0"/>
              </a:rPr>
              <a:t> </a:t>
            </a:r>
            <a:r>
              <a:rPr lang="lv-LV" sz="2400" dirty="0" err="1" smtClean="0">
                <a:latin typeface="Times New Roman" panose="02020603050405020304" pitchFamily="18" charset="0"/>
                <a:cs typeface="Times New Roman" panose="02020603050405020304" pitchFamily="18" charset="0"/>
              </a:rPr>
              <a:t>added</a:t>
            </a:r>
            <a:r>
              <a:rPr lang="en-US" sz="2400" dirty="0" smtClean="0">
                <a:latin typeface="Times New Roman" panose="02020603050405020304" pitchFamily="18" charset="0"/>
                <a:cs typeface="Times New Roman" panose="02020603050405020304" pitchFamily="18" charset="0"/>
              </a:rPr>
              <a:t>: “</a:t>
            </a:r>
            <a:r>
              <a:rPr lang="ru-RU" sz="2400" dirty="0" smtClean="0">
                <a:latin typeface="Times New Roman" panose="02020603050405020304" pitchFamily="18" charset="0"/>
                <a:cs typeface="Times New Roman" panose="02020603050405020304" pitchFamily="18" charset="0"/>
              </a:rPr>
              <a:t>Но с</a:t>
            </a:r>
            <a:r>
              <a:rPr lang="en-US"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катенком</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Латэ</a:t>
            </a:r>
            <a:r>
              <a:rPr lang="ru-RU" sz="2400" dirty="0" smtClean="0">
                <a:latin typeface="Times New Roman" panose="02020603050405020304" pitchFamily="18" charset="0"/>
                <a:cs typeface="Times New Roman" panose="02020603050405020304" pitchFamily="18" charset="0"/>
              </a:rPr>
              <a:t> я говорю по </a:t>
            </a:r>
            <a:r>
              <a:rPr lang="ru-RU" sz="2400" dirty="0" err="1" smtClean="0">
                <a:latin typeface="Times New Roman" panose="02020603050405020304" pitchFamily="18" charset="0"/>
                <a:cs typeface="Times New Roman" panose="02020603050405020304" pitchFamily="18" charset="0"/>
              </a:rPr>
              <a:t>латышски</a:t>
            </a:r>
            <a:r>
              <a:rPr lang="ru-RU" sz="2400" dirty="0" smtClean="0">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 </a:t>
            </a:r>
            <a:r>
              <a:rPr lang="ru-RU" sz="2400" dirty="0" smtClean="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But I speak Latvian with the cat </a:t>
            </a:r>
            <a:r>
              <a:rPr lang="en-US" sz="2400" dirty="0" smtClean="0">
                <a:latin typeface="Times New Roman" panose="02020603050405020304" pitchFamily="18" charset="0"/>
                <a:cs typeface="Times New Roman" panose="02020603050405020304" pitchFamily="18" charset="0"/>
              </a:rPr>
              <a:t>Late</a:t>
            </a:r>
            <a:r>
              <a:rPr lang="lv-LV" sz="2400" dirty="0" smtClean="0">
                <a:latin typeface="Times New Roman" panose="02020603050405020304" pitchFamily="18" charset="0"/>
                <a:cs typeface="Times New Roman" panose="02020603050405020304" pitchFamily="18" charset="0"/>
              </a:rPr>
              <a:t>).</a:t>
            </a:r>
          </a:p>
          <a:p>
            <a:pPr marL="342900" indent="-342900" algn="just">
              <a:buFont typeface="Courier New" panose="02070309020205020404" pitchFamily="49" charset="0"/>
              <a:buChar char="o"/>
            </a:pPr>
            <a:endParaRPr lang="lv-LV" sz="2400" dirty="0">
              <a:latin typeface="Times New Roman" panose="02020603050405020304" pitchFamily="18" charset="0"/>
              <a:cs typeface="Times New Roman" panose="02020603050405020304" pitchFamily="18" charset="0"/>
            </a:endParaRPr>
          </a:p>
          <a:p>
            <a:pPr marL="342900" indent="-342900" algn="just">
              <a:buFont typeface="Courier New" panose="02070309020205020404" pitchFamily="49" charset="0"/>
              <a:buChar char="o"/>
            </a:pPr>
            <a:endParaRPr lang="lv-LV"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90481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9988" y="731520"/>
            <a:ext cx="9693812" cy="770709"/>
          </a:xfrm>
        </p:spPr>
        <p:txBody>
          <a:bodyPr>
            <a:normAutofit fontScale="90000"/>
          </a:bodyPr>
          <a:lstStyle/>
          <a:p>
            <a:pPr algn="ctr"/>
            <a:r>
              <a:rPr lang="lv-LV" dirty="0" err="1" smtClean="0"/>
              <a:t>Changes</a:t>
            </a:r>
            <a:r>
              <a:rPr lang="lv-LV" dirty="0" smtClean="0"/>
              <a:t> </a:t>
            </a:r>
            <a:r>
              <a:rPr lang="lv-LV" dirty="0" err="1"/>
              <a:t>in</a:t>
            </a:r>
            <a:r>
              <a:rPr lang="lv-LV" dirty="0"/>
              <a:t> </a:t>
            </a:r>
            <a:r>
              <a:rPr lang="lv-LV" dirty="0" err="1"/>
              <a:t>education</a:t>
            </a:r>
            <a:r>
              <a:rPr lang="lv-LV" dirty="0"/>
              <a:t> </a:t>
            </a:r>
            <a:r>
              <a:rPr lang="lv-LV" dirty="0" err="1" smtClean="0"/>
              <a:t>policy</a:t>
            </a:r>
            <a:r>
              <a:rPr lang="lv-LV" dirty="0" smtClean="0"/>
              <a:t> </a:t>
            </a:r>
            <a:r>
              <a:rPr lang="lv-LV" dirty="0" err="1" smtClean="0"/>
              <a:t>and</a:t>
            </a:r>
            <a:r>
              <a:rPr lang="lv-LV" dirty="0" smtClean="0"/>
              <a:t> </a:t>
            </a:r>
            <a:r>
              <a:rPr lang="lv-LV" dirty="0" err="1" smtClean="0"/>
              <a:t>in</a:t>
            </a:r>
            <a:r>
              <a:rPr lang="lv-LV" dirty="0" smtClean="0"/>
              <a:t> </a:t>
            </a:r>
            <a:r>
              <a:rPr lang="lv-LV" dirty="0" err="1" smtClean="0"/>
              <a:t>the</a:t>
            </a:r>
            <a:r>
              <a:rPr lang="lv-LV" dirty="0" smtClean="0"/>
              <a:t> </a:t>
            </a:r>
            <a:r>
              <a:rPr lang="lv-LV" dirty="0" err="1" smtClean="0"/>
              <a:t>real</a:t>
            </a:r>
            <a:r>
              <a:rPr lang="lv-LV" dirty="0" smtClean="0"/>
              <a:t> </a:t>
            </a:r>
            <a:r>
              <a:rPr lang="lv-LV" dirty="0" err="1" smtClean="0"/>
              <a:t>life</a:t>
            </a:r>
            <a:endParaRPr lang="en-US" b="1" dirty="0"/>
          </a:p>
        </p:txBody>
      </p:sp>
      <p:sp>
        <p:nvSpPr>
          <p:cNvPr id="3" name="Rectangle 2"/>
          <p:cNvSpPr/>
          <p:nvPr/>
        </p:nvSpPr>
        <p:spPr>
          <a:xfrm>
            <a:off x="0" y="0"/>
            <a:ext cx="1201003" cy="68580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2"/>
          <a:stretch>
            <a:fillRect/>
          </a:stretch>
        </p:blipFill>
        <p:spPr>
          <a:xfrm>
            <a:off x="9744501" y="272955"/>
            <a:ext cx="2292824" cy="682388"/>
          </a:xfrm>
          <a:prstGeom prst="rect">
            <a:avLst/>
          </a:prstGeom>
        </p:spPr>
      </p:pic>
      <p:sp>
        <p:nvSpPr>
          <p:cNvPr id="6" name="Rectangle 5"/>
          <p:cNvSpPr/>
          <p:nvPr/>
        </p:nvSpPr>
        <p:spPr>
          <a:xfrm>
            <a:off x="0" y="0"/>
            <a:ext cx="1528548" cy="68580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VPP-LETONIKA-2022/1-0001</a:t>
            </a:r>
            <a:endParaRPr lang="en-US" sz="1600" dirty="0"/>
          </a:p>
        </p:txBody>
      </p:sp>
      <p:sp>
        <p:nvSpPr>
          <p:cNvPr id="7" name="Taisnstūris 6"/>
          <p:cNvSpPr/>
          <p:nvPr/>
        </p:nvSpPr>
        <p:spPr>
          <a:xfrm>
            <a:off x="1528548" y="1502229"/>
            <a:ext cx="10663452" cy="5201424"/>
          </a:xfrm>
          <a:prstGeom prst="rect">
            <a:avLst/>
          </a:prstGeom>
        </p:spPr>
        <p:txBody>
          <a:bodyPr wrap="square">
            <a:spAutoFit/>
          </a:bodyPr>
          <a:lstStyle/>
          <a:p>
            <a:pPr marL="342900" indent="-342900" algn="just">
              <a:spcAft>
                <a:spcPts val="0"/>
              </a:spcAft>
              <a:buFont typeface="Arial" panose="020B0604020202020204" pitchFamily="34" charset="0"/>
              <a:buChar char="•"/>
            </a:pPr>
            <a:r>
              <a:rPr lang="en-US" sz="2400" dirty="0" smtClean="0">
                <a:ea typeface="Calibri" panose="020F0502020204030204" pitchFamily="34" charset="0"/>
                <a:cs typeface="Verdana" panose="020B0604030504040204" pitchFamily="34" charset="0"/>
              </a:rPr>
              <a:t>"</a:t>
            </a:r>
            <a:r>
              <a:rPr lang="en-US" sz="2400" dirty="0">
                <a:ea typeface="Calibri" panose="020F0502020204030204" pitchFamily="34" charset="0"/>
                <a:cs typeface="Verdana" panose="020B0604030504040204" pitchFamily="34" charset="0"/>
              </a:rPr>
              <a:t>According to the amended law, from 1 September 2023, education will be </a:t>
            </a:r>
            <a:r>
              <a:rPr lang="en-US" sz="2400" dirty="0" smtClean="0">
                <a:ea typeface="Calibri" panose="020F0502020204030204" pitchFamily="34" charset="0"/>
                <a:cs typeface="Verdana" panose="020B0604030504040204" pitchFamily="34" charset="0"/>
              </a:rPr>
              <a:t>conducted </a:t>
            </a:r>
            <a:r>
              <a:rPr lang="lv-LV" sz="2400" b="1" dirty="0" smtClean="0">
                <a:ea typeface="Calibri" panose="020F0502020204030204" pitchFamily="34" charset="0"/>
                <a:cs typeface="Verdana" panose="020B0604030504040204" pitchFamily="34" charset="0"/>
              </a:rPr>
              <a:t>only in </a:t>
            </a:r>
            <a:r>
              <a:rPr lang="en-US" sz="2400" b="1" dirty="0" smtClean="0">
                <a:ea typeface="Calibri" panose="020F0502020204030204" pitchFamily="34" charset="0"/>
                <a:cs typeface="Verdana" panose="020B0604030504040204" pitchFamily="34" charset="0"/>
              </a:rPr>
              <a:t>the </a:t>
            </a:r>
            <a:r>
              <a:rPr lang="en-US" sz="2400" b="1" dirty="0">
                <a:ea typeface="Calibri" panose="020F0502020204030204" pitchFamily="34" charset="0"/>
                <a:cs typeface="Verdana" panose="020B0604030504040204" pitchFamily="34" charset="0"/>
              </a:rPr>
              <a:t>state language </a:t>
            </a:r>
            <a:r>
              <a:rPr lang="en-US" sz="2400" dirty="0" smtClean="0">
                <a:ea typeface="Calibri" panose="020F0502020204030204" pitchFamily="34" charset="0"/>
                <a:cs typeface="Verdana" panose="020B0604030504040204" pitchFamily="34" charset="0"/>
              </a:rPr>
              <a:t>in </a:t>
            </a:r>
            <a:r>
              <a:rPr lang="en-US" sz="2400" dirty="0">
                <a:ea typeface="Calibri" panose="020F0502020204030204" pitchFamily="34" charset="0"/>
                <a:cs typeface="Verdana" panose="020B0604030504040204" pitchFamily="34" charset="0"/>
              </a:rPr>
              <a:t>pre-school education and primary education in grades 1, 4 and 7" (Amendments to the Education Law, 2022). The above-mentioned amendments to the Education Law (25.10.2022) stipulate that from 1 September 2023 Latvia will move to full Latvian-language education simultaneously in both pre-school groups and </a:t>
            </a:r>
            <a:r>
              <a:rPr lang="lv-LV" sz="2400" dirty="0" smtClean="0">
                <a:ea typeface="Calibri" panose="020F0502020204030204" pitchFamily="34" charset="0"/>
                <a:cs typeface="Verdana" panose="020B0604030504040204" pitchFamily="34" charset="0"/>
              </a:rPr>
              <a:t>G</a:t>
            </a:r>
            <a:r>
              <a:rPr lang="en-US" sz="2400" dirty="0" err="1" smtClean="0">
                <a:ea typeface="Calibri" panose="020F0502020204030204" pitchFamily="34" charset="0"/>
                <a:cs typeface="Verdana" panose="020B0604030504040204" pitchFamily="34" charset="0"/>
              </a:rPr>
              <a:t>rade</a:t>
            </a:r>
            <a:r>
              <a:rPr lang="en-US" sz="2400" dirty="0" smtClean="0">
                <a:ea typeface="Calibri" panose="020F0502020204030204" pitchFamily="34" charset="0"/>
                <a:cs typeface="Verdana" panose="020B0604030504040204" pitchFamily="34" charset="0"/>
              </a:rPr>
              <a:t> </a:t>
            </a:r>
            <a:r>
              <a:rPr lang="en-US" sz="2400" dirty="0">
                <a:ea typeface="Calibri" panose="020F0502020204030204" pitchFamily="34" charset="0"/>
                <a:cs typeface="Verdana" panose="020B0604030504040204" pitchFamily="34" charset="0"/>
              </a:rPr>
              <a:t>1.</a:t>
            </a:r>
            <a:endParaRPr lang="lv-LV" sz="2400" dirty="0" smtClean="0">
              <a:ea typeface="Calibri" panose="020F0502020204030204" pitchFamily="34" charset="0"/>
              <a:cs typeface="Verdana" panose="020B0604030504040204" pitchFamily="34" charset="0"/>
            </a:endParaRPr>
          </a:p>
          <a:p>
            <a:pPr algn="just">
              <a:spcAft>
                <a:spcPts val="0"/>
              </a:spcAft>
            </a:pPr>
            <a:endParaRPr lang="lv-LV" sz="2000" dirty="0" smtClean="0">
              <a:ea typeface="Calibri" panose="020F0502020204030204" pitchFamily="34" charset="0"/>
              <a:cs typeface="Verdana" panose="020B0604030504040204" pitchFamily="34" charset="0"/>
            </a:endParaRPr>
          </a:p>
          <a:p>
            <a:pPr marL="342900" indent="-342900" algn="just">
              <a:spcAft>
                <a:spcPts val="0"/>
              </a:spcAft>
              <a:buFont typeface="Arial" panose="020B0604020202020204" pitchFamily="34" charset="0"/>
              <a:buChar char="•"/>
            </a:pPr>
            <a:r>
              <a:rPr lang="en-US" sz="2400" dirty="0" smtClean="0">
                <a:ea typeface="Calibri" panose="020F0502020204030204" pitchFamily="34" charset="0"/>
                <a:cs typeface="Verdana" panose="020B0604030504040204" pitchFamily="34" charset="0"/>
              </a:rPr>
              <a:t>There </a:t>
            </a:r>
            <a:r>
              <a:rPr lang="en-US" sz="2400" dirty="0">
                <a:ea typeface="Calibri" panose="020F0502020204030204" pitchFamily="34" charset="0"/>
                <a:cs typeface="Verdana" panose="020B0604030504040204" pitchFamily="34" charset="0"/>
              </a:rPr>
              <a:t>is an increasing tendency for ethnic minority parents to send their children to Latvian-language groups on a daily basis.</a:t>
            </a:r>
            <a:endParaRPr lang="lv-LV" sz="2400" dirty="0" smtClean="0">
              <a:ea typeface="Calibri" panose="020F0502020204030204" pitchFamily="34" charset="0"/>
              <a:cs typeface="Verdana" panose="020B0604030504040204" pitchFamily="34" charset="0"/>
            </a:endParaRPr>
          </a:p>
          <a:p>
            <a:pPr algn="just">
              <a:spcAft>
                <a:spcPts val="0"/>
              </a:spcAft>
            </a:pPr>
            <a:endParaRPr lang="lv-LV" sz="2400" dirty="0" smtClean="0">
              <a:ea typeface="Calibri" panose="020F0502020204030204" pitchFamily="34" charset="0"/>
              <a:cs typeface="Verdana" panose="020B0604030504040204" pitchFamily="34" charset="0"/>
            </a:endParaRPr>
          </a:p>
          <a:p>
            <a:pPr marL="342900" indent="-342900" algn="just">
              <a:buFont typeface="Arial" panose="020B0604020202020204" pitchFamily="34" charset="0"/>
              <a:buChar char="•"/>
            </a:pPr>
            <a:r>
              <a:rPr lang="en-US" sz="2400" dirty="0"/>
              <a:t>There are currently </a:t>
            </a:r>
            <a:r>
              <a:rPr lang="en-US" sz="2400" b="1" dirty="0"/>
              <a:t>96</a:t>
            </a:r>
            <a:r>
              <a:rPr lang="en-US" sz="2400" dirty="0"/>
              <a:t> educational institutions in Latvia where preschool children attend groups with Russian as their everyday language or with a combination of Latvian and Russian. In </a:t>
            </a:r>
            <a:r>
              <a:rPr lang="en-US" sz="2400" dirty="0" err="1"/>
              <a:t>Vidzeme</a:t>
            </a:r>
            <a:r>
              <a:rPr lang="en-US" sz="2400" dirty="0"/>
              <a:t> region - only 1 such kindergarten group, in </a:t>
            </a:r>
            <a:r>
              <a:rPr lang="en-US" sz="2400" dirty="0" err="1"/>
              <a:t>Zemgale</a:t>
            </a:r>
            <a:r>
              <a:rPr lang="en-US" sz="2400" dirty="0"/>
              <a:t> region- also 1,in </a:t>
            </a:r>
            <a:r>
              <a:rPr lang="en-US" sz="2400" dirty="0" err="1"/>
              <a:t>Latgale</a:t>
            </a:r>
            <a:r>
              <a:rPr lang="en-US" sz="2400" dirty="0"/>
              <a:t> region - 12, in </a:t>
            </a:r>
            <a:r>
              <a:rPr lang="en-US" sz="2400" dirty="0" err="1"/>
              <a:t>Kurzeme</a:t>
            </a:r>
            <a:r>
              <a:rPr lang="en-US" sz="2400" dirty="0"/>
              <a:t> region - 11, in Riga - 71.</a:t>
            </a:r>
            <a:endParaRPr lang="lv-LV" sz="2400" dirty="0">
              <a:ea typeface="Calibri" panose="020F0502020204030204" pitchFamily="34" charset="0"/>
              <a:cs typeface="Verdana" panose="020B0604030504040204" pitchFamily="34" charset="0"/>
            </a:endParaRPr>
          </a:p>
        </p:txBody>
      </p:sp>
    </p:spTree>
    <p:extLst>
      <p:ext uri="{BB962C8B-B14F-4D97-AF65-F5344CB8AC3E}">
        <p14:creationId xmlns:p14="http://schemas.microsoft.com/office/powerpoint/2010/main" val="2323575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0326" y="156754"/>
            <a:ext cx="8824463" cy="979715"/>
          </a:xfrm>
        </p:spPr>
        <p:txBody>
          <a:bodyPr>
            <a:normAutofit fontScale="90000"/>
          </a:bodyPr>
          <a:lstStyle/>
          <a:p>
            <a:pPr algn="ctr"/>
            <a:r>
              <a:rPr lang="lv-LV" dirty="0" smtClean="0"/>
              <a:t>A</a:t>
            </a:r>
            <a:r>
              <a:rPr lang="en-US" dirty="0" smtClean="0"/>
              <a:t> </a:t>
            </a:r>
            <a:r>
              <a:rPr lang="en-US" dirty="0"/>
              <a:t>survey of pre-school </a:t>
            </a:r>
            <a:r>
              <a:rPr lang="en-US" dirty="0" smtClean="0"/>
              <a:t>teachers</a:t>
            </a:r>
            <a:r>
              <a:rPr lang="lv-LV" dirty="0" smtClean="0"/>
              <a:t>: </a:t>
            </a:r>
            <a:br>
              <a:rPr lang="lv-LV" dirty="0" smtClean="0"/>
            </a:br>
            <a:r>
              <a:rPr lang="lv-LV" dirty="0" err="1" smtClean="0"/>
              <a:t>results</a:t>
            </a:r>
            <a:endParaRPr lang="en-US" b="1" dirty="0"/>
          </a:p>
        </p:txBody>
      </p:sp>
      <p:sp>
        <p:nvSpPr>
          <p:cNvPr id="3" name="Rectangle 2"/>
          <p:cNvSpPr/>
          <p:nvPr/>
        </p:nvSpPr>
        <p:spPr>
          <a:xfrm>
            <a:off x="0" y="0"/>
            <a:ext cx="1201003" cy="68580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3"/>
          <a:stretch>
            <a:fillRect/>
          </a:stretch>
        </p:blipFill>
        <p:spPr>
          <a:xfrm>
            <a:off x="9744501" y="272955"/>
            <a:ext cx="2292824" cy="682388"/>
          </a:xfrm>
          <a:prstGeom prst="rect">
            <a:avLst/>
          </a:prstGeom>
        </p:spPr>
      </p:pic>
      <p:sp>
        <p:nvSpPr>
          <p:cNvPr id="6" name="Rectangle 5"/>
          <p:cNvSpPr/>
          <p:nvPr/>
        </p:nvSpPr>
        <p:spPr>
          <a:xfrm>
            <a:off x="0" y="0"/>
            <a:ext cx="1528548" cy="68580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VPP-LETONIKA-2022/1-0001</a:t>
            </a:r>
            <a:endParaRPr lang="en-US" sz="1600" dirty="0"/>
          </a:p>
        </p:txBody>
      </p:sp>
      <p:sp>
        <p:nvSpPr>
          <p:cNvPr id="7" name="Taisnstūris 6"/>
          <p:cNvSpPr/>
          <p:nvPr/>
        </p:nvSpPr>
        <p:spPr>
          <a:xfrm>
            <a:off x="1528548" y="1252670"/>
            <a:ext cx="10508776" cy="4708981"/>
          </a:xfrm>
          <a:prstGeom prst="rect">
            <a:avLst/>
          </a:prstGeom>
        </p:spPr>
        <p:txBody>
          <a:bodyPr wrap="square">
            <a:spAutoFit/>
          </a:bodyPr>
          <a:lstStyle/>
          <a:p>
            <a:pPr marL="342900" indent="-342900" algn="just">
              <a:buFont typeface="Arial" panose="020B0604020202020204" pitchFamily="34" charset="0"/>
              <a:buChar char="•"/>
            </a:pPr>
            <a:r>
              <a:rPr lang="en-US" sz="2000" dirty="0" smtClean="0">
                <a:ea typeface="Calibri" panose="020F0502020204030204" pitchFamily="34" charset="0"/>
              </a:rPr>
              <a:t>In </a:t>
            </a:r>
            <a:r>
              <a:rPr lang="en-US" sz="2000" dirty="0">
                <a:ea typeface="Calibri" panose="020F0502020204030204" pitchFamily="34" charset="0"/>
              </a:rPr>
              <a:t>May, we conducted an additional Latvian preschool teachers' express survey to ascertain both teachers' self-assessment of their language skills and their perceptions of minority children's readiness to learn in Latvian. All teachers of minority groups were </a:t>
            </a:r>
            <a:r>
              <a:rPr lang="lv-LV" sz="2000" dirty="0" err="1" smtClean="0">
                <a:ea typeface="Calibri" panose="020F0502020204030204" pitchFamily="34" charset="0"/>
              </a:rPr>
              <a:t>asked</a:t>
            </a:r>
            <a:r>
              <a:rPr lang="lv-LV" sz="2000" dirty="0" smtClean="0">
                <a:ea typeface="Calibri" panose="020F0502020204030204" pitchFamily="34" charset="0"/>
              </a:rPr>
              <a:t> to </a:t>
            </a:r>
            <a:r>
              <a:rPr lang="lv-LV" sz="2000" dirty="0" err="1" smtClean="0">
                <a:ea typeface="Calibri" panose="020F0502020204030204" pitchFamily="34" charset="0"/>
              </a:rPr>
              <a:t>participate</a:t>
            </a:r>
            <a:r>
              <a:rPr lang="en-US" sz="2000" dirty="0" smtClean="0">
                <a:ea typeface="Calibri" panose="020F0502020204030204" pitchFamily="34" charset="0"/>
              </a:rPr>
              <a:t> </a:t>
            </a:r>
            <a:r>
              <a:rPr lang="en-US" sz="2000" dirty="0">
                <a:ea typeface="Calibri" panose="020F0502020204030204" pitchFamily="34" charset="0"/>
              </a:rPr>
              <a:t>and the survey was completed by teachers from 32 groups of minority children</a:t>
            </a:r>
            <a:r>
              <a:rPr lang="en-US" sz="2000" dirty="0" smtClean="0">
                <a:ea typeface="Calibri" panose="020F0502020204030204" pitchFamily="34" charset="0"/>
              </a:rPr>
              <a:t>.</a:t>
            </a:r>
            <a:endParaRPr lang="lv-LV" sz="2000" dirty="0" smtClean="0">
              <a:ea typeface="Calibri" panose="020F0502020204030204" pitchFamily="34" charset="0"/>
            </a:endParaRPr>
          </a:p>
          <a:p>
            <a:pPr marL="342900" indent="-342900" algn="just">
              <a:buFont typeface="Arial" panose="020B0604020202020204" pitchFamily="34" charset="0"/>
              <a:buChar char="•"/>
            </a:pPr>
            <a:endParaRPr lang="lv-LV" sz="2000" dirty="0" smtClean="0">
              <a:ea typeface="Calibri" panose="020F0502020204030204" pitchFamily="34" charset="0"/>
            </a:endParaRPr>
          </a:p>
          <a:p>
            <a:pPr marL="342900" indent="-342900" algn="just">
              <a:buFont typeface="Arial" panose="020B0604020202020204" pitchFamily="34" charset="0"/>
              <a:buChar char="•"/>
            </a:pPr>
            <a:r>
              <a:rPr lang="lv-LV" sz="2000" dirty="0" smtClean="0"/>
              <a:t>I</a:t>
            </a:r>
            <a:r>
              <a:rPr lang="en-US" sz="2000" dirty="0" smtClean="0"/>
              <a:t>n </a:t>
            </a:r>
            <a:r>
              <a:rPr lang="en-US" sz="2000" dirty="0" err="1"/>
              <a:t>Vidzeme</a:t>
            </a:r>
            <a:r>
              <a:rPr lang="en-US" sz="2000" dirty="0"/>
              <a:t> and </a:t>
            </a:r>
            <a:r>
              <a:rPr lang="en-US" sz="2000" dirty="0" err="1"/>
              <a:t>Zemgale</a:t>
            </a:r>
            <a:r>
              <a:rPr lang="en-US" sz="2000" dirty="0"/>
              <a:t>, groups of ethnic minority children are already making the transition to a full daily routine in Latvian. </a:t>
            </a:r>
            <a:r>
              <a:rPr lang="lv-LV" sz="2000" dirty="0" err="1" smtClean="0"/>
              <a:t>All</a:t>
            </a:r>
            <a:r>
              <a:rPr lang="en-US" sz="2000" dirty="0" smtClean="0"/>
              <a:t> pre-school </a:t>
            </a:r>
            <a:r>
              <a:rPr lang="en-US" sz="2000" dirty="0"/>
              <a:t>teachers of 20 minority groups in </a:t>
            </a:r>
            <a:r>
              <a:rPr lang="en-US" sz="2000" dirty="0" err="1"/>
              <a:t>Kurzeme</a:t>
            </a:r>
            <a:r>
              <a:rPr lang="en-US" sz="2000" dirty="0"/>
              <a:t>, </a:t>
            </a:r>
            <a:r>
              <a:rPr lang="en-US" sz="2000" dirty="0" err="1" smtClean="0"/>
              <a:t>Latgale</a:t>
            </a:r>
            <a:r>
              <a:rPr lang="lv-LV" sz="2000" dirty="0" smtClean="0"/>
              <a:t>,</a:t>
            </a:r>
            <a:r>
              <a:rPr lang="en-US" sz="2000" dirty="0" smtClean="0"/>
              <a:t> </a:t>
            </a:r>
            <a:r>
              <a:rPr lang="en-US" sz="2000" dirty="0"/>
              <a:t>and Riga indicated that children are</a:t>
            </a:r>
            <a:r>
              <a:rPr lang="en-US" sz="2000" b="1" dirty="0"/>
              <a:t> partially prepared </a:t>
            </a:r>
            <a:r>
              <a:rPr lang="en-US" sz="2000" dirty="0"/>
              <a:t>for </a:t>
            </a:r>
            <a:r>
              <a:rPr lang="lv-LV" sz="2000" dirty="0" smtClean="0"/>
              <a:t>studies in </a:t>
            </a:r>
            <a:r>
              <a:rPr lang="en-US" sz="2000" dirty="0" smtClean="0"/>
              <a:t>school </a:t>
            </a:r>
            <a:r>
              <a:rPr lang="en-US" sz="2000" dirty="0"/>
              <a:t>in </a:t>
            </a:r>
            <a:r>
              <a:rPr lang="en-US" sz="2000" dirty="0" smtClean="0"/>
              <a:t>Latvian</a:t>
            </a:r>
            <a:r>
              <a:rPr lang="lv-LV" sz="2000" dirty="0" smtClean="0"/>
              <a:t> language</a:t>
            </a:r>
            <a:r>
              <a:rPr lang="en-US" sz="2000" dirty="0" smtClean="0"/>
              <a:t>.</a:t>
            </a:r>
            <a:endParaRPr lang="lv-LV" sz="2000" dirty="0" smtClean="0"/>
          </a:p>
          <a:p>
            <a:pPr marL="342900" indent="-342900" algn="just">
              <a:buFont typeface="Arial" panose="020B0604020202020204" pitchFamily="34" charset="0"/>
              <a:buChar char="•"/>
            </a:pPr>
            <a:endParaRPr lang="lv-LV" sz="2000" dirty="0" smtClean="0"/>
          </a:p>
          <a:p>
            <a:pPr marL="342900" indent="-342900" algn="just">
              <a:buFont typeface="Arial" panose="020B0604020202020204" pitchFamily="34" charset="0"/>
              <a:buChar char="•"/>
            </a:pPr>
            <a:r>
              <a:rPr lang="en-US" sz="2000" dirty="0" smtClean="0"/>
              <a:t>Out </a:t>
            </a:r>
            <a:r>
              <a:rPr lang="en-US" sz="2000" dirty="0"/>
              <a:t>of 5 groups (2 in Riga, 3 in </a:t>
            </a:r>
            <a:r>
              <a:rPr lang="en-US" sz="2000" dirty="0" err="1"/>
              <a:t>Kurzeme</a:t>
            </a:r>
            <a:r>
              <a:rPr lang="en-US" sz="2000" dirty="0"/>
              <a:t>) in which the teachers admitted that the children are </a:t>
            </a:r>
            <a:r>
              <a:rPr lang="en-US" sz="2000" b="1" dirty="0"/>
              <a:t>completely unprepared </a:t>
            </a:r>
            <a:r>
              <a:rPr lang="en-US" sz="2000" dirty="0"/>
              <a:t>for learning in Latvian, children in 2 groups participate in everyday life activities </a:t>
            </a:r>
            <a:r>
              <a:rPr lang="en-US" sz="2000" b="1" dirty="0"/>
              <a:t>only in Russian</a:t>
            </a:r>
            <a:r>
              <a:rPr lang="en-US" sz="2000" dirty="0"/>
              <a:t>, while in 3 groups Russian and Latvian are </a:t>
            </a:r>
            <a:r>
              <a:rPr lang="en-US" sz="2000" b="1" dirty="0"/>
              <a:t>mixed</a:t>
            </a:r>
            <a:r>
              <a:rPr lang="en-US" sz="2000" dirty="0"/>
              <a:t>, and the teachers admit that it is difficult for children to communicate in Latvian, so they often </a:t>
            </a:r>
            <a:r>
              <a:rPr lang="en-US" sz="2000" b="1" dirty="0"/>
              <a:t>switch to Russian.</a:t>
            </a:r>
            <a:endParaRPr lang="lv-LV" sz="2000" b="1" dirty="0" smtClean="0"/>
          </a:p>
          <a:p>
            <a:pPr marL="342900" indent="-342900" algn="just">
              <a:buFont typeface="Arial" panose="020B0604020202020204" pitchFamily="34" charset="0"/>
              <a:buChar char="•"/>
            </a:pPr>
            <a:r>
              <a:rPr lang="en-US" sz="2000" dirty="0" smtClean="0"/>
              <a:t>The </a:t>
            </a:r>
            <a:r>
              <a:rPr lang="en-US" sz="2000" dirty="0"/>
              <a:t>teachers surveyed still taught children in </a:t>
            </a:r>
            <a:r>
              <a:rPr lang="en-US" sz="2000" b="1" dirty="0"/>
              <a:t>Russian</a:t>
            </a:r>
            <a:r>
              <a:rPr lang="en-US" sz="2000" dirty="0"/>
              <a:t> in </a:t>
            </a:r>
            <a:r>
              <a:rPr lang="en-US" sz="2000" b="1" dirty="0"/>
              <a:t>11 groups</a:t>
            </a:r>
            <a:r>
              <a:rPr lang="en-US" sz="2000" dirty="0"/>
              <a:t>, in both languages in 14 </a:t>
            </a:r>
            <a:r>
              <a:rPr lang="en-US" sz="2000" dirty="0" smtClean="0"/>
              <a:t>groups</a:t>
            </a:r>
            <a:r>
              <a:rPr lang="lv-LV" sz="2000" dirty="0" smtClean="0"/>
              <a:t>,</a:t>
            </a:r>
            <a:r>
              <a:rPr lang="en-US" sz="2000" dirty="0" smtClean="0"/>
              <a:t> </a:t>
            </a:r>
            <a:r>
              <a:rPr lang="en-US" sz="2000" dirty="0"/>
              <a:t>and in Latvian in 8 groups.</a:t>
            </a:r>
            <a:endParaRPr lang="lv-LV" sz="2000" dirty="0"/>
          </a:p>
        </p:txBody>
      </p:sp>
    </p:spTree>
    <p:extLst>
      <p:ext uri="{BB962C8B-B14F-4D97-AF65-F5344CB8AC3E}">
        <p14:creationId xmlns:p14="http://schemas.microsoft.com/office/powerpoint/2010/main" val="2755095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3544" y="272955"/>
            <a:ext cx="9370255" cy="1037685"/>
          </a:xfrm>
        </p:spPr>
        <p:txBody>
          <a:bodyPr>
            <a:normAutofit/>
          </a:bodyPr>
          <a:lstStyle/>
          <a:p>
            <a:pPr algn="ctr"/>
            <a:r>
              <a:rPr lang="lv-LV" b="1" dirty="0" err="1" smtClean="0"/>
              <a:t>Results</a:t>
            </a:r>
            <a:endParaRPr lang="en-US" b="1" dirty="0"/>
          </a:p>
        </p:txBody>
      </p:sp>
      <p:sp>
        <p:nvSpPr>
          <p:cNvPr id="3" name="Rectangle 2"/>
          <p:cNvSpPr/>
          <p:nvPr/>
        </p:nvSpPr>
        <p:spPr>
          <a:xfrm>
            <a:off x="0" y="0"/>
            <a:ext cx="1201003" cy="68580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2"/>
          <a:stretch>
            <a:fillRect/>
          </a:stretch>
        </p:blipFill>
        <p:spPr>
          <a:xfrm>
            <a:off x="9744501" y="272955"/>
            <a:ext cx="2292824" cy="682388"/>
          </a:xfrm>
          <a:prstGeom prst="rect">
            <a:avLst/>
          </a:prstGeom>
        </p:spPr>
      </p:pic>
      <p:sp>
        <p:nvSpPr>
          <p:cNvPr id="6" name="Rectangle 5"/>
          <p:cNvSpPr/>
          <p:nvPr/>
        </p:nvSpPr>
        <p:spPr>
          <a:xfrm>
            <a:off x="0" y="0"/>
            <a:ext cx="1528548" cy="68580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VPP-LETONIKA-2022/1-0001</a:t>
            </a:r>
            <a:endParaRPr lang="en-US" sz="1600" dirty="0"/>
          </a:p>
        </p:txBody>
      </p:sp>
      <p:sp>
        <p:nvSpPr>
          <p:cNvPr id="8" name="Taisnstūris 7"/>
          <p:cNvSpPr/>
          <p:nvPr/>
        </p:nvSpPr>
        <p:spPr>
          <a:xfrm>
            <a:off x="1496965" y="955343"/>
            <a:ext cx="10540360" cy="5632311"/>
          </a:xfrm>
          <a:prstGeom prst="rect">
            <a:avLst/>
          </a:prstGeom>
        </p:spPr>
        <p:txBody>
          <a:bodyPr wrap="square">
            <a:spAutoFit/>
          </a:bodyPr>
          <a:lstStyle/>
          <a:p>
            <a:pPr marL="342900" indent="-342900" algn="just">
              <a:buFont typeface="Arial" panose="020B0604020202020204" pitchFamily="34" charset="0"/>
              <a:buChar char="•"/>
            </a:pPr>
            <a:r>
              <a:rPr lang="en-US" sz="2400" dirty="0" smtClean="0"/>
              <a:t>As </a:t>
            </a:r>
            <a:r>
              <a:rPr lang="en-US" sz="2400" dirty="0"/>
              <a:t>the visual information in almost all groups of ethnic minority children is in Latvian or almost in Latvian (the lowest percentage in 1 Riga group, where 70% in Latvian and 30% in Russian), overall there was not much correlation between children's language proficiency and the language of visual information, but it was surprising to see one group where children are not prepared for learning in Latvian and the visual information is 100% in Russian.</a:t>
            </a:r>
            <a:endParaRPr lang="lv-LV" sz="2400" dirty="0" smtClean="0"/>
          </a:p>
          <a:p>
            <a:pPr marL="342900" indent="-342900" algn="just">
              <a:buFont typeface="Arial" panose="020B0604020202020204" pitchFamily="34" charset="0"/>
              <a:buChar char="•"/>
            </a:pPr>
            <a:endParaRPr lang="lv-LV" sz="2400" dirty="0" smtClean="0"/>
          </a:p>
          <a:p>
            <a:pPr marL="342900" indent="-342900" algn="just">
              <a:buFont typeface="Arial" panose="020B0604020202020204" pitchFamily="34" charset="0"/>
              <a:buChar char="•"/>
            </a:pPr>
            <a:r>
              <a:rPr lang="en-US" sz="2400" dirty="0" smtClean="0"/>
              <a:t>Teachers </a:t>
            </a:r>
            <a:r>
              <a:rPr lang="en-US" sz="2400" dirty="0"/>
              <a:t>point out that both the teachers' lessons and the language of everyday communication are very important and decisive for children to learn Latvian, especially if they come from minority families where Latvian is not spoken.</a:t>
            </a:r>
            <a:endParaRPr lang="lv-LV" sz="2400" dirty="0" smtClean="0"/>
          </a:p>
          <a:p>
            <a:pPr marL="342900" indent="-342900" algn="just">
              <a:buFont typeface="Arial" panose="020B0604020202020204" pitchFamily="34" charset="0"/>
              <a:buChar char="•"/>
            </a:pPr>
            <a:endParaRPr lang="lv-LV" sz="2400" dirty="0" smtClean="0">
              <a:ea typeface="Calibri" panose="020F0502020204030204" pitchFamily="34" charset="0"/>
            </a:endParaRPr>
          </a:p>
          <a:p>
            <a:pPr marL="342900" indent="-342900" algn="just">
              <a:buFont typeface="Arial" panose="020B0604020202020204" pitchFamily="34" charset="0"/>
              <a:buChar char="•"/>
            </a:pPr>
            <a:r>
              <a:rPr lang="en-US" sz="2400" dirty="0" smtClean="0">
                <a:ea typeface="Calibri" panose="020F0502020204030204" pitchFamily="34" charset="0"/>
              </a:rPr>
              <a:t>The </a:t>
            </a:r>
            <a:r>
              <a:rPr lang="en-US" sz="2400" dirty="0">
                <a:ea typeface="Calibri" panose="020F0502020204030204" pitchFamily="34" charset="0"/>
              </a:rPr>
              <a:t>survey also included a self-assessment question on how teachers rate their Latvian language skills on a 10-point scale. We will not </a:t>
            </a:r>
            <a:r>
              <a:rPr lang="en-US" sz="2400" dirty="0" err="1" smtClean="0">
                <a:ea typeface="Calibri" panose="020F0502020204030204" pitchFamily="34" charset="0"/>
              </a:rPr>
              <a:t>analy</a:t>
            </a:r>
            <a:r>
              <a:rPr lang="lv-LV" sz="2400" dirty="0" smtClean="0">
                <a:ea typeface="Calibri" panose="020F0502020204030204" pitchFamily="34" charset="0"/>
              </a:rPr>
              <a:t>z</a:t>
            </a:r>
            <a:r>
              <a:rPr lang="en-US" sz="2400" dirty="0" smtClean="0">
                <a:ea typeface="Calibri" panose="020F0502020204030204" pitchFamily="34" charset="0"/>
              </a:rPr>
              <a:t>e </a:t>
            </a:r>
            <a:r>
              <a:rPr lang="en-US" sz="2400" dirty="0">
                <a:ea typeface="Calibri" panose="020F0502020204030204" pitchFamily="34" charset="0"/>
              </a:rPr>
              <a:t>it at the moment. </a:t>
            </a:r>
            <a:r>
              <a:rPr lang="lv-LV" sz="2400" dirty="0" smtClean="0">
                <a:ea typeface="Calibri" panose="020F0502020204030204" pitchFamily="34" charset="0"/>
              </a:rPr>
              <a:t>We are grateful</a:t>
            </a:r>
            <a:r>
              <a:rPr lang="en-US" sz="2400" dirty="0" smtClean="0">
                <a:ea typeface="Calibri" panose="020F0502020204030204" pitchFamily="34" charset="0"/>
              </a:rPr>
              <a:t> </a:t>
            </a:r>
            <a:r>
              <a:rPr lang="en-US" sz="2400" dirty="0">
                <a:ea typeface="Calibri" panose="020F0502020204030204" pitchFamily="34" charset="0"/>
              </a:rPr>
              <a:t>for </a:t>
            </a:r>
            <a:r>
              <a:rPr lang="lv-LV" sz="2400" dirty="0" smtClean="0">
                <a:ea typeface="Calibri" panose="020F0502020204030204" pitchFamily="34" charset="0"/>
              </a:rPr>
              <a:t>the</a:t>
            </a:r>
            <a:r>
              <a:rPr lang="en-US" sz="2400" dirty="0" smtClean="0">
                <a:ea typeface="Calibri" panose="020F0502020204030204" pitchFamily="34" charset="0"/>
              </a:rPr>
              <a:t> </a:t>
            </a:r>
            <a:r>
              <a:rPr lang="en-US" sz="2400" dirty="0">
                <a:ea typeface="Calibri" panose="020F0502020204030204" pitchFamily="34" charset="0"/>
              </a:rPr>
              <a:t>honest answers, which we believe also convince us that the ongoing quality check of teachers' </a:t>
            </a:r>
            <a:r>
              <a:rPr lang="en-US" sz="2400" dirty="0" smtClean="0">
                <a:ea typeface="Calibri" panose="020F0502020204030204" pitchFamily="34" charset="0"/>
              </a:rPr>
              <a:t>Latvian</a:t>
            </a:r>
            <a:r>
              <a:rPr lang="lv-LV" sz="2400" dirty="0" smtClean="0">
                <a:ea typeface="Calibri" panose="020F0502020204030204" pitchFamily="34" charset="0"/>
              </a:rPr>
              <a:t> language</a:t>
            </a:r>
            <a:r>
              <a:rPr lang="en-US" sz="2400" dirty="0" smtClean="0">
                <a:ea typeface="Calibri" panose="020F0502020204030204" pitchFamily="34" charset="0"/>
              </a:rPr>
              <a:t> </a:t>
            </a:r>
            <a:r>
              <a:rPr lang="en-US" sz="2400" dirty="0">
                <a:ea typeface="Calibri" panose="020F0502020204030204" pitchFamily="34" charset="0"/>
              </a:rPr>
              <a:t>is also necessary.</a:t>
            </a:r>
            <a:endParaRPr lang="lv-LV" sz="2400" dirty="0"/>
          </a:p>
        </p:txBody>
      </p:sp>
    </p:spTree>
    <p:extLst>
      <p:ext uri="{BB962C8B-B14F-4D97-AF65-F5344CB8AC3E}">
        <p14:creationId xmlns:p14="http://schemas.microsoft.com/office/powerpoint/2010/main" val="31712159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767</TotalTime>
  <Words>1452</Words>
  <Application>Microsoft Office PowerPoint</Application>
  <PresentationFormat>Platekrāna</PresentationFormat>
  <Paragraphs>100</Paragraphs>
  <Slides>15</Slides>
  <Notes>4</Notes>
  <HiddenSlides>0</HiddenSlides>
  <MMClips>0</MMClips>
  <ScaleCrop>false</ScaleCrop>
  <HeadingPairs>
    <vt:vector size="6" baseType="variant">
      <vt:variant>
        <vt:lpstr>Lietotie fonti</vt:lpstr>
      </vt:variant>
      <vt:variant>
        <vt:i4>6</vt:i4>
      </vt:variant>
      <vt:variant>
        <vt:lpstr>Dizains</vt:lpstr>
      </vt:variant>
      <vt:variant>
        <vt:i4>1</vt:i4>
      </vt:variant>
      <vt:variant>
        <vt:lpstr>Slaidu virsraksti</vt:lpstr>
      </vt:variant>
      <vt:variant>
        <vt:i4>15</vt:i4>
      </vt:variant>
    </vt:vector>
  </HeadingPairs>
  <TitlesOfParts>
    <vt:vector size="22" baseType="lpstr">
      <vt:lpstr>Arial</vt:lpstr>
      <vt:lpstr>Calibri</vt:lpstr>
      <vt:lpstr>Calibri Light</vt:lpstr>
      <vt:lpstr>Courier New</vt:lpstr>
      <vt:lpstr>Times New Roman</vt:lpstr>
      <vt:lpstr>Verdana</vt:lpstr>
      <vt:lpstr>Office Theme</vt:lpstr>
      <vt:lpstr>Education policy and the state language: pre-school</vt:lpstr>
      <vt:lpstr>Introduction</vt:lpstr>
      <vt:lpstr>RESEARCH ON LATVIAN CHILDREN LANGUAGE</vt:lpstr>
      <vt:lpstr>Comparison of average Latvian language proficiency results of minority children in Latvian language groups in 2020  </vt:lpstr>
      <vt:lpstr>Comparison of average Latvian language proficiency results for children with Latvian as their mother tongue in 2020</vt:lpstr>
      <vt:lpstr>Skills and willingness</vt:lpstr>
      <vt:lpstr>Changes in education policy and in the real life</vt:lpstr>
      <vt:lpstr>A survey of pre-school teachers:  results</vt:lpstr>
      <vt:lpstr>Results</vt:lpstr>
      <vt:lpstr>Acknowledgements</vt:lpstr>
      <vt:lpstr>CONCLUSIONS (1)</vt:lpstr>
      <vt:lpstr>CONCLUSIONS (2)</vt:lpstr>
      <vt:lpstr>CONCLUSIONS (3)</vt:lpstr>
      <vt:lpstr>Thank you for your attention !</vt:lpstr>
      <vt:lpstr>The analysis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 Language Research in Latvia: Contemporary Problems and Solutions</dc:title>
  <dc:creator>Universe</dc:creator>
  <cp:lastModifiedBy>Dace Markus</cp:lastModifiedBy>
  <cp:revision>105</cp:revision>
  <dcterms:created xsi:type="dcterms:W3CDTF">2023-05-07T11:35:16Z</dcterms:created>
  <dcterms:modified xsi:type="dcterms:W3CDTF">2023-06-12T14:40:15Z</dcterms:modified>
</cp:coreProperties>
</file>