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6"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2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showGuides="1">
      <p:cViewPr varScale="1">
        <p:scale>
          <a:sx n="94" d="100"/>
          <a:sy n="94" d="100"/>
        </p:scale>
        <p:origin x="78" y="792"/>
      </p:cViewPr>
      <p:guideLst>
        <p:guide orient="horz" pos="182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lv-LV" smtClean="0"/>
              <a:t>Rediģēt šablona virsraksta stilu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Noklikšķiniet, lai rediģētu šablona apakšvirsraksta stilu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irsraksts un parakst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lv-LV" smtClean="0"/>
              <a:t>Rediģēt šablona virsraksta stilu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āt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v-LV" smtClean="0"/>
              <a:t>Rediģēt šablona virsraksta stilu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v-LV" smtClean="0"/>
              <a:t>Rediģēt šablona teksta stilus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zīt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lv-LV" smtClean="0"/>
              <a:t>Rediģēt šablona virsraksta stilu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v-LV" smtClean="0"/>
              <a:t>Rediģēt šablona teksta stilus</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ēt vizītkarti">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v-LV" smtClean="0"/>
              <a:t>Rediģēt šablona virsraksta stilu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v-LV" smtClean="0"/>
              <a:t>Rediģēt šablona teksta stilus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v-LV" smtClean="0"/>
              <a:t>Rediģēt šablona teksta stilus</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tiess vai aplam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lv-LV" smtClean="0"/>
              <a:t>Rediģēt šablona virsraksta stilu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v-LV" smtClean="0"/>
              <a:t>Rediģēt šablona teksta stilus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v-LV" smtClean="0"/>
              <a:t>Rediģēt šablona teksta stilus</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Vertical Text Placeholder 2"/>
          <p:cNvSpPr>
            <a:spLocks noGrp="1"/>
          </p:cNvSpPr>
          <p:nvPr>
            <p:ph type="body" orient="vert" idx="1"/>
          </p:nvPr>
        </p:nvSpPr>
        <p:spPr/>
        <p:txBody>
          <a:bodyPr vert="eaVert" ancho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lv-LV" smtClean="0"/>
              <a:t>Rediģēt šablona virsraksta stilu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lv-LV" smtClean="0"/>
              <a:t>Rediģēt šablona virsraksta stilu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lv-LV" smtClean="0"/>
              <a:t>Rediģēt šablona virsraksta stilu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v-LV" smtClean="0"/>
              <a:t>Rediģēt šablona virsraksta stilu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lv-LV" smtClean="0"/>
              <a:t>Rediģēt šablona virsraksta stilu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lv-LV" smtClean="0"/>
              <a:t>Rediģēt šablona virsraksta stilu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v-LV" smtClean="0"/>
              <a:t>Noklikšķiniet uz ikonas, lai pievienotu attēlu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B61BEF0D-F0BB-DE4B-95CE-6DB70DBA9567}" type="datetimeFigureOut">
              <a:rPr lang="en-US" dirty="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lv-LV" smtClean="0"/>
              <a:t>Rediģēt šablona virsraksta stilu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likumi.lv/ta/en/en/id/30337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lufb.llu.lv/conference/REEP/2021/Latvia_REEP_2021_proceedings_No14_onlin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lufb.llu.lv/conference/REEP/2021/Latvia_REEP_2021_proceedings_No14_online.pdf" TargetMode="External"/><Relationship Id="rId2" Type="http://schemas.openxmlformats.org/officeDocument/2006/relationships/hyperlink" Target="https://likumi.lv/doc.php?id=50759" TargetMode="External"/><Relationship Id="rId1" Type="http://schemas.openxmlformats.org/officeDocument/2006/relationships/slideLayout" Target="../slideLayouts/slideLayout2.xml"/><Relationship Id="rId5" Type="http://schemas.openxmlformats.org/officeDocument/2006/relationships/hyperlink" Target="https://doi.org/10.37384/LVA.2021.001" TargetMode="External"/><Relationship Id="rId4" Type="http://schemas.openxmlformats.org/officeDocument/2006/relationships/hyperlink" Target="https://doi.org/10.223464/htqe.2021.7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942975" y="1"/>
            <a:ext cx="10987088" cy="2243138"/>
          </a:xfrm>
        </p:spPr>
        <p:txBody>
          <a:bodyPr>
            <a:noAutofit/>
          </a:bodyPr>
          <a:lstStyle/>
          <a:p>
            <a:pPr algn="ctr"/>
            <a:r>
              <a:rPr lang="lv-LV" sz="3200" b="1" dirty="0" smtClean="0">
                <a:latin typeface="Arial" panose="020B0604020202020204" pitchFamily="34" charset="0"/>
                <a:cs typeface="Arial" panose="020B0604020202020204" pitchFamily="34" charset="0"/>
              </a:rPr>
              <a:t>INFLUENCE OF CHANGES IN EDUCATION REQUIREMENTS ON LATVIAN LANGUAGE ACQUISITION OF PRE-SCHOOL AGE CHILDREN IN LATVIA</a:t>
            </a:r>
            <a:endParaRPr lang="lv-LV" sz="3200" b="1" dirty="0">
              <a:latin typeface="Arial" panose="020B0604020202020204" pitchFamily="34" charset="0"/>
              <a:cs typeface="Arial" panose="020B0604020202020204" pitchFamily="34" charset="0"/>
            </a:endParaRPr>
          </a:p>
        </p:txBody>
      </p:sp>
      <p:sp>
        <p:nvSpPr>
          <p:cNvPr id="3" name="Apakšvirsraksts 2"/>
          <p:cNvSpPr>
            <a:spLocks noGrp="1"/>
          </p:cNvSpPr>
          <p:nvPr>
            <p:ph type="subTitle" idx="1"/>
          </p:nvPr>
        </p:nvSpPr>
        <p:spPr>
          <a:xfrm>
            <a:off x="2589213" y="3128963"/>
            <a:ext cx="8915399" cy="3343275"/>
          </a:xfrm>
        </p:spPr>
        <p:txBody>
          <a:bodyPr/>
          <a:lstStyle/>
          <a:p>
            <a:pPr algn="ctr"/>
            <a:r>
              <a:rPr lang="lv-LV" sz="2800" b="1" dirty="0" smtClean="0"/>
              <a:t>DACE MARKUS, TIJA ZĪRIŅA, KĀRLIS MARKUS</a:t>
            </a:r>
          </a:p>
          <a:p>
            <a:pPr algn="ctr"/>
            <a:endParaRPr lang="lv-LV" sz="2800" b="1" dirty="0"/>
          </a:p>
          <a:p>
            <a:pPr algn="ctr"/>
            <a:r>
              <a:rPr lang="lv-LV" sz="2800" b="1" dirty="0" smtClean="0"/>
              <a:t>(</a:t>
            </a:r>
            <a:r>
              <a:rPr lang="lv-LV" sz="2800" b="1" dirty="0" err="1" smtClean="0"/>
              <a:t>Liepaja</a:t>
            </a:r>
            <a:r>
              <a:rPr lang="lv-LV" sz="2800" b="1" dirty="0" smtClean="0"/>
              <a:t> </a:t>
            </a:r>
            <a:r>
              <a:rPr lang="lv-LV" sz="2800" b="1" dirty="0" err="1" smtClean="0"/>
              <a:t>University</a:t>
            </a:r>
            <a:r>
              <a:rPr lang="lv-LV" sz="2800" b="1" dirty="0" smtClean="0"/>
              <a:t>)</a:t>
            </a:r>
          </a:p>
          <a:p>
            <a:pPr algn="ctr"/>
            <a:endParaRPr lang="lv-LV" sz="2800" b="1" dirty="0" smtClean="0"/>
          </a:p>
          <a:p>
            <a:pPr algn="ctr"/>
            <a:r>
              <a:rPr lang="lv-LV" sz="2800" b="1" dirty="0" err="1" smtClean="0">
                <a:latin typeface="Arial" panose="020B0604020202020204" pitchFamily="34" charset="0"/>
                <a:cs typeface="Arial" panose="020B0604020202020204" pitchFamily="34" charset="0"/>
              </a:rPr>
              <a:t>Valencia</a:t>
            </a:r>
            <a:r>
              <a:rPr lang="lv-LV" sz="2800" b="1" dirty="0" smtClean="0">
                <a:latin typeface="Arial" panose="020B0604020202020204" pitchFamily="34" charset="0"/>
                <a:cs typeface="Arial" panose="020B0604020202020204" pitchFamily="34" charset="0"/>
              </a:rPr>
              <a:t>, 2022</a:t>
            </a:r>
            <a:endParaRPr lang="lv-LV"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82720" y="396240"/>
            <a:ext cx="3190240" cy="924560"/>
          </a:xfrm>
        </p:spPr>
        <p:txBody>
          <a:bodyPr>
            <a:normAutofit/>
          </a:bodyPr>
          <a:lstStyle/>
          <a:p>
            <a:r>
              <a:rPr lang="en-GB" dirty="0" smtClean="0"/>
              <a:t>Literature II</a:t>
            </a:r>
            <a:r>
              <a:rPr lang="lv-LV" dirty="0" smtClean="0"/>
              <a:t>I</a:t>
            </a:r>
            <a:endParaRPr lang="lv-LV" dirty="0"/>
          </a:p>
        </p:txBody>
      </p:sp>
      <p:sp>
        <p:nvSpPr>
          <p:cNvPr id="3" name="Satura vietturis 2"/>
          <p:cNvSpPr>
            <a:spLocks noGrp="1"/>
          </p:cNvSpPr>
          <p:nvPr>
            <p:ph idx="1"/>
          </p:nvPr>
        </p:nvSpPr>
        <p:spPr>
          <a:xfrm>
            <a:off x="1940560" y="1757680"/>
            <a:ext cx="9418320" cy="5100320"/>
          </a:xfrm>
        </p:spPr>
        <p:txBody>
          <a:bodyPr>
            <a:normAutofit fontScale="92500"/>
          </a:bodyPr>
          <a:lstStyle/>
          <a:p>
            <a:pPr lvl="0" algn="just"/>
            <a:r>
              <a:rPr lang="lv-LV" sz="2400" dirty="0">
                <a:latin typeface="Arial" panose="020B0604020202020204" pitchFamily="34" charset="0"/>
                <a:cs typeface="Arial" panose="020B0604020202020204" pitchFamily="34" charset="0"/>
              </a:rPr>
              <a:t>M. </a:t>
            </a:r>
            <a:r>
              <a:rPr lang="lv-LV" sz="2400" dirty="0" err="1">
                <a:latin typeface="Arial" panose="020B0604020202020204" pitchFamily="34" charset="0"/>
                <a:cs typeface="Arial" panose="020B0604020202020204" pitchFamily="34" charset="0"/>
              </a:rPr>
              <a:t>Caselli</a:t>
            </a:r>
            <a:r>
              <a:rPr lang="lv-LV" sz="2400" dirty="0">
                <a:latin typeface="Arial" panose="020B0604020202020204" pitchFamily="34" charset="0"/>
                <a:cs typeface="Arial" panose="020B0604020202020204" pitchFamily="34" charset="0"/>
              </a:rPr>
              <a:t>,  E. </a:t>
            </a:r>
            <a:r>
              <a:rPr lang="lv-LV" sz="2400" dirty="0" err="1">
                <a:latin typeface="Arial" panose="020B0604020202020204" pitchFamily="34" charset="0"/>
                <a:cs typeface="Arial" panose="020B0604020202020204" pitchFamily="34" charset="0"/>
              </a:rPr>
              <a:t>Bates</a:t>
            </a:r>
            <a:r>
              <a:rPr lang="lv-LV" sz="2400" dirty="0">
                <a:latin typeface="Arial" panose="020B0604020202020204" pitchFamily="34" charset="0"/>
                <a:cs typeface="Arial" panose="020B0604020202020204" pitchFamily="34" charset="0"/>
              </a:rPr>
              <a:t>, P. </a:t>
            </a:r>
            <a:r>
              <a:rPr lang="lv-LV" sz="2400" dirty="0" err="1">
                <a:latin typeface="Arial" panose="020B0604020202020204" pitchFamily="34" charset="0"/>
                <a:cs typeface="Arial" panose="020B0604020202020204" pitchFamily="34" charset="0"/>
              </a:rPr>
              <a:t>Casadio</a:t>
            </a:r>
            <a:r>
              <a:rPr lang="lv-LV" sz="2400" dirty="0">
                <a:latin typeface="Arial" panose="020B0604020202020204" pitchFamily="34" charset="0"/>
                <a:cs typeface="Arial" panose="020B0604020202020204" pitchFamily="34" charset="0"/>
              </a:rPr>
              <a:t>, J. </a:t>
            </a:r>
            <a:r>
              <a:rPr lang="lv-LV" sz="2400" dirty="0" err="1">
                <a:latin typeface="Arial" panose="020B0604020202020204" pitchFamily="34" charset="0"/>
                <a:cs typeface="Arial" panose="020B0604020202020204" pitchFamily="34" charset="0"/>
              </a:rPr>
              <a:t>Fenson</a:t>
            </a:r>
            <a:r>
              <a:rPr lang="lv-LV" sz="2400" dirty="0">
                <a:latin typeface="Arial" panose="020B0604020202020204" pitchFamily="34" charset="0"/>
                <a:cs typeface="Arial" panose="020B0604020202020204" pitchFamily="34" charset="0"/>
              </a:rPr>
              <a:t>, L. </a:t>
            </a:r>
            <a:r>
              <a:rPr lang="lv-LV" sz="2400" dirty="0" err="1">
                <a:latin typeface="Arial" panose="020B0604020202020204" pitchFamily="34" charset="0"/>
                <a:cs typeface="Arial" panose="020B0604020202020204" pitchFamily="34" charset="0"/>
              </a:rPr>
              <a:t>Fenson</a:t>
            </a:r>
            <a:r>
              <a:rPr lang="lv-LV" sz="2400" dirty="0">
                <a:latin typeface="Arial" panose="020B0604020202020204" pitchFamily="34" charset="0"/>
                <a:cs typeface="Arial" panose="020B0604020202020204" pitchFamily="34" charset="0"/>
              </a:rPr>
              <a:t>, L. </a:t>
            </a:r>
            <a:r>
              <a:rPr lang="lv-LV" sz="2400" dirty="0" err="1">
                <a:latin typeface="Arial" panose="020B0604020202020204" pitchFamily="34" charset="0"/>
                <a:cs typeface="Arial" panose="020B0604020202020204" pitchFamily="34" charset="0"/>
              </a:rPr>
              <a:t>Sanders</a:t>
            </a:r>
            <a:r>
              <a:rPr lang="lv-LV" sz="2400" dirty="0">
                <a:latin typeface="Arial" panose="020B0604020202020204" pitchFamily="34" charset="0"/>
                <a:cs typeface="Arial" panose="020B0604020202020204" pitchFamily="34" charset="0"/>
              </a:rPr>
              <a:t>, J. </a:t>
            </a:r>
            <a:r>
              <a:rPr lang="lv-LV" sz="2400" dirty="0" err="1">
                <a:latin typeface="Arial" panose="020B0604020202020204" pitchFamily="34" charset="0"/>
                <a:cs typeface="Arial" panose="020B0604020202020204" pitchFamily="34" charset="0"/>
              </a:rPr>
              <a:t>Weir</a:t>
            </a:r>
            <a:r>
              <a:rPr lang="lv-LV" sz="2400" dirty="0">
                <a:latin typeface="Arial" panose="020B0604020202020204" pitchFamily="34" charset="0"/>
                <a:cs typeface="Arial" panose="020B0604020202020204" pitchFamily="34" charset="0"/>
              </a:rPr>
              <a:t>.  “A </a:t>
            </a:r>
            <a:r>
              <a:rPr lang="lv-LV" sz="2400" dirty="0" err="1">
                <a:latin typeface="Arial" panose="020B0604020202020204" pitchFamily="34" charset="0"/>
                <a:cs typeface="Arial" panose="020B0604020202020204" pitchFamily="34" charset="0"/>
              </a:rPr>
              <a:t>cros-linguistic</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study</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early</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lexical</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development</a:t>
            </a:r>
            <a:r>
              <a:rPr lang="lv-LV" sz="2400"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Cognitive</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Development</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vol</a:t>
            </a:r>
            <a:r>
              <a:rPr lang="lv-LV" sz="2400" dirty="0">
                <a:latin typeface="Arial" panose="020B0604020202020204" pitchFamily="34" charset="0"/>
                <a:cs typeface="Arial" panose="020B0604020202020204" pitchFamily="34" charset="0"/>
              </a:rPr>
              <a:t>. 10, no. 2 , pp.159–199,1995.</a:t>
            </a:r>
          </a:p>
          <a:p>
            <a:pPr lvl="0" algn="just"/>
            <a:r>
              <a:rPr lang="lv-LV" sz="2400" dirty="0">
                <a:latin typeface="Arial" panose="020B0604020202020204" pitchFamily="34" charset="0"/>
                <a:cs typeface="Arial" panose="020B0604020202020204" pitchFamily="34" charset="0"/>
              </a:rPr>
              <a:t>V. </a:t>
            </a:r>
            <a:r>
              <a:rPr lang="lv-LV" sz="2400" dirty="0" err="1">
                <a:latin typeface="Arial" panose="020B0604020202020204" pitchFamily="34" charset="0"/>
                <a:cs typeface="Arial" panose="020B0604020202020204" pitchFamily="34" charset="0"/>
              </a:rPr>
              <a:t>Chondrogianni</a:t>
            </a:r>
            <a:r>
              <a:rPr lang="lv-LV" sz="2400" dirty="0">
                <a:latin typeface="Arial" panose="020B0604020202020204" pitchFamily="34" charset="0"/>
                <a:cs typeface="Arial" panose="020B0604020202020204" pitchFamily="34" charset="0"/>
              </a:rPr>
              <a:t>, T. </a:t>
            </a:r>
            <a:r>
              <a:rPr lang="lv-LV" sz="2400" dirty="0" err="1">
                <a:latin typeface="Arial" panose="020B0604020202020204" pitchFamily="34" charset="0"/>
                <a:cs typeface="Arial" panose="020B0604020202020204" pitchFamily="34" charset="0"/>
              </a:rPr>
              <a:t>Marinis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Differential</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effects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internal</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and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external</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factors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the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development</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vocabulary</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tensemorphology</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and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morpho-syntax</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successive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bilingual</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children</a:t>
            </a:r>
            <a:r>
              <a:rPr lang="lv-LV" sz="2400"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Linguistic</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Approaches</a:t>
            </a:r>
            <a:r>
              <a:rPr lang="lv-LV" sz="2400" i="1" dirty="0">
                <a:latin typeface="Arial" panose="020B0604020202020204" pitchFamily="34" charset="0"/>
                <a:cs typeface="Arial" panose="020B0604020202020204" pitchFamily="34" charset="0"/>
              </a:rPr>
              <a:t> to </a:t>
            </a:r>
            <a:r>
              <a:rPr lang="lv-LV" sz="2400" i="1" dirty="0" err="1">
                <a:latin typeface="Arial" panose="020B0604020202020204" pitchFamily="34" charset="0"/>
                <a:cs typeface="Arial" panose="020B0604020202020204" pitchFamily="34" charset="0"/>
              </a:rPr>
              <a:t>Bilingualism</a:t>
            </a:r>
            <a:r>
              <a:rPr lang="lv-LV" sz="2400" dirty="0">
                <a:latin typeface="Arial" panose="020B0604020202020204" pitchFamily="34" charset="0"/>
                <a:cs typeface="Arial" panose="020B0604020202020204" pitchFamily="34" charset="0"/>
              </a:rPr>
              <a:t>, no. 1, </a:t>
            </a:r>
            <a:r>
              <a:rPr lang="lv-LV" sz="2400" dirty="0" err="1">
                <a:latin typeface="Arial" panose="020B0604020202020204" pitchFamily="34" charset="0"/>
                <a:cs typeface="Arial" panose="020B0604020202020204" pitchFamily="34" charset="0"/>
              </a:rPr>
              <a:t>pp</a:t>
            </a:r>
            <a:r>
              <a:rPr lang="lv-LV" sz="2400" dirty="0">
                <a:latin typeface="Arial" panose="020B0604020202020204" pitchFamily="34" charset="0"/>
                <a:cs typeface="Arial" panose="020B0604020202020204" pitchFamily="34" charset="0"/>
              </a:rPr>
              <a:t>. 318–345, 2011.</a:t>
            </a:r>
          </a:p>
          <a:p>
            <a:pPr lvl="0" algn="just"/>
            <a:r>
              <a:rPr lang="lv-LV" sz="2400" dirty="0">
                <a:latin typeface="Arial" panose="020B0604020202020204" pitchFamily="34" charset="0"/>
                <a:cs typeface="Arial" panose="020B0604020202020204" pitchFamily="34" charset="0"/>
              </a:rPr>
              <a:t>C. </a:t>
            </a:r>
            <a:r>
              <a:rPr lang="lv-LV" sz="2400" dirty="0" err="1">
                <a:latin typeface="Arial" panose="020B0604020202020204" pitchFamily="34" charset="0"/>
                <a:cs typeface="Arial" panose="020B0604020202020204" pitchFamily="34" charset="0"/>
              </a:rPr>
              <a:t>Munoz</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Contrasting</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effects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starting</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age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and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input</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the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oral</a:t>
            </a:r>
            <a:r>
              <a:rPr lang="lv-LV" sz="2400" dirty="0">
                <a:latin typeface="Arial" panose="020B0604020202020204" pitchFamily="34" charset="0"/>
                <a:cs typeface="Arial" panose="020B0604020202020204" pitchFamily="34" charset="0"/>
              </a:rPr>
              <a:t> performance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foreign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language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learners</a:t>
            </a:r>
            <a:r>
              <a:rPr lang="lv-LV" sz="2400"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Applied</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Linguistics</a:t>
            </a:r>
            <a:r>
              <a:rPr lang="lv-LV" sz="2400" dirty="0">
                <a:latin typeface="Arial" panose="020B0604020202020204" pitchFamily="34" charset="0"/>
                <a:cs typeface="Arial" panose="020B0604020202020204" pitchFamily="34" charset="0"/>
              </a:rPr>
              <a:t>, no. 35, </a:t>
            </a:r>
            <a:r>
              <a:rPr lang="lv-LV" sz="2400" dirty="0" err="1">
                <a:latin typeface="Arial" panose="020B0604020202020204" pitchFamily="34" charset="0"/>
                <a:cs typeface="Arial" panose="020B0604020202020204" pitchFamily="34" charset="0"/>
              </a:rPr>
              <a:t>pp</a:t>
            </a:r>
            <a:r>
              <a:rPr lang="lv-LV" sz="2400" dirty="0">
                <a:latin typeface="Arial" panose="020B0604020202020204" pitchFamily="34" charset="0"/>
                <a:cs typeface="Arial" panose="020B0604020202020204" pitchFamily="34" charset="0"/>
              </a:rPr>
              <a:t>. 463–482, 2014.</a:t>
            </a:r>
          </a:p>
          <a:p>
            <a:pPr lvl="0" algn="just"/>
            <a:r>
              <a:rPr lang="lv-LV" sz="2400" dirty="0">
                <a:latin typeface="Arial" panose="020B0604020202020204" pitchFamily="34" charset="0"/>
                <a:cs typeface="Arial" panose="020B0604020202020204" pitchFamily="34" charset="0"/>
              </a:rPr>
              <a:t>J. Paradis,  F. </a:t>
            </a:r>
            <a:r>
              <a:rPr lang="lv-LV" sz="2400" dirty="0" err="1">
                <a:latin typeface="Arial" panose="020B0604020202020204" pitchFamily="34" charset="0"/>
                <a:cs typeface="Arial" panose="020B0604020202020204" pitchFamily="34" charset="0"/>
              </a:rPr>
              <a:t>Genesee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Syntactic</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acquisition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bilingual</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children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Autonomous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or</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interdependent</a:t>
            </a:r>
            <a:r>
              <a:rPr lang="lv-LV" sz="2400"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Studies</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in</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Second</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Language</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Acquisition</a:t>
            </a:r>
            <a:r>
              <a:rPr lang="lv-LV" sz="2400" dirty="0">
                <a:latin typeface="Arial" panose="020B0604020202020204" pitchFamily="34" charset="0"/>
                <a:cs typeface="Arial" panose="020B0604020202020204" pitchFamily="34" charset="0"/>
              </a:rPr>
              <a:t>, no.18, </a:t>
            </a:r>
            <a:r>
              <a:rPr lang="lv-LV" sz="2400" dirty="0" err="1">
                <a:latin typeface="Arial" panose="020B0604020202020204" pitchFamily="34" charset="0"/>
                <a:cs typeface="Arial" panose="020B0604020202020204" pitchFamily="34" charset="0"/>
              </a:rPr>
              <a:t>pp</a:t>
            </a:r>
            <a:r>
              <a:rPr lang="lv-LV" sz="2400" dirty="0">
                <a:latin typeface="Arial" panose="020B0604020202020204" pitchFamily="34" charset="0"/>
                <a:cs typeface="Arial" panose="020B0604020202020204" pitchFamily="34" charset="0"/>
              </a:rPr>
              <a:t>. 1–25, 1996.</a:t>
            </a:r>
          </a:p>
          <a:p>
            <a:endParaRPr lang="lv-LV" sz="2400" dirty="0">
              <a:latin typeface="Arial" panose="020B0604020202020204" pitchFamily="34" charset="0"/>
              <a:cs typeface="Arial" panose="020B0604020202020204" pitchFamily="34" charset="0"/>
            </a:endParaRPr>
          </a:p>
          <a:p>
            <a:endParaRPr lang="lv-L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7569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812125" y="579120"/>
            <a:ext cx="8911687" cy="843280"/>
          </a:xfrm>
        </p:spPr>
        <p:txBody>
          <a:bodyPr/>
          <a:lstStyle/>
          <a:p>
            <a:r>
              <a:rPr lang="lv-LV" dirty="0" err="1" smtClean="0"/>
              <a:t>Literature</a:t>
            </a:r>
            <a:r>
              <a:rPr lang="lv-LV" dirty="0" smtClean="0"/>
              <a:t> IV</a:t>
            </a:r>
            <a:endParaRPr lang="lv-LV" dirty="0"/>
          </a:p>
        </p:txBody>
      </p:sp>
      <p:sp>
        <p:nvSpPr>
          <p:cNvPr id="3" name="Satura vietturis 2"/>
          <p:cNvSpPr>
            <a:spLocks noGrp="1"/>
          </p:cNvSpPr>
          <p:nvPr>
            <p:ph idx="1"/>
          </p:nvPr>
        </p:nvSpPr>
        <p:spPr>
          <a:xfrm>
            <a:off x="2092960" y="1706880"/>
            <a:ext cx="9411652" cy="4826000"/>
          </a:xfrm>
        </p:spPr>
        <p:txBody>
          <a:bodyPr>
            <a:normAutofit fontScale="92500" lnSpcReduction="20000"/>
          </a:bodyPr>
          <a:lstStyle/>
          <a:p>
            <a:pPr lvl="0" algn="just"/>
            <a:r>
              <a:rPr lang="lv-LV" sz="2400" dirty="0">
                <a:latin typeface="Arial" panose="020B0604020202020204" pitchFamily="34" charset="0"/>
                <a:cs typeface="Arial" panose="020B0604020202020204" pitchFamily="34" charset="0"/>
              </a:rPr>
              <a:t>I. </a:t>
            </a:r>
            <a:r>
              <a:rPr lang="lv-LV" sz="2400" dirty="0" err="1">
                <a:latin typeface="Arial" panose="020B0604020202020204" pitchFamily="34" charset="0"/>
                <a:cs typeface="Arial" panose="020B0604020202020204" pitchFamily="34" charset="0"/>
              </a:rPr>
              <a:t>Stangaine</a:t>
            </a:r>
            <a:r>
              <a:rPr lang="lv-LV" sz="2400" dirty="0">
                <a:latin typeface="Arial" panose="020B0604020202020204" pitchFamily="34" charset="0"/>
                <a:cs typeface="Arial" panose="020B0604020202020204" pitchFamily="34" charset="0"/>
              </a:rPr>
              <a:t>,  “Pirmsskolas vecuma bērna valodas apguves nozīme komunikācijā” [ </a:t>
            </a:r>
            <a:r>
              <a:rPr lang="lv-LV" sz="2400" dirty="0" err="1">
                <a:latin typeface="Arial" panose="020B0604020202020204" pitchFamily="34" charset="0"/>
                <a:cs typeface="Arial" panose="020B0604020202020204" pitchFamily="34" charset="0"/>
              </a:rPr>
              <a:t>The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importance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pre-school</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child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language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acquisition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communication</a:t>
            </a:r>
            <a:r>
              <a:rPr lang="lv-LV" sz="2400" dirty="0">
                <a:latin typeface="Arial" panose="020B0604020202020204" pitchFamily="34" charset="0"/>
                <a:cs typeface="Arial" panose="020B0604020202020204" pitchFamily="34" charset="0"/>
              </a:rPr>
              <a:t>], </a:t>
            </a:r>
            <a:r>
              <a:rPr lang="lv-LV" sz="2400" i="1" dirty="0">
                <a:latin typeface="Arial" panose="020B0604020202020204" pitchFamily="34" charset="0"/>
                <a:cs typeface="Arial" panose="020B0604020202020204" pitchFamily="34" charset="0"/>
              </a:rPr>
              <a:t>Bērnu valoda Latvijā 21. gadsimtā II </a:t>
            </a:r>
            <a:r>
              <a:rPr lang="lv-LV" sz="2400" dirty="0">
                <a:latin typeface="Arial" panose="020B0604020202020204" pitchFamily="34" charset="0"/>
                <a:cs typeface="Arial" panose="020B0604020202020204" pitchFamily="34" charset="0"/>
              </a:rPr>
              <a:t>[</a:t>
            </a:r>
            <a:r>
              <a:rPr lang="lv-LV" sz="2400" i="1"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Child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language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a:t>
            </a:r>
            <a:r>
              <a:rPr lang="lv-LV" sz="2400" dirty="0">
                <a:latin typeface="Arial" panose="020B0604020202020204" pitchFamily="34" charset="0"/>
                <a:cs typeface="Arial" panose="020B0604020202020204" pitchFamily="34" charset="0"/>
              </a:rPr>
              <a:t> Latvia </a:t>
            </a:r>
            <a:r>
              <a:rPr lang="lv-LV" sz="2400" dirty="0" err="1">
                <a:latin typeface="Arial" panose="020B0604020202020204" pitchFamily="34" charset="0"/>
                <a:cs typeface="Arial" panose="020B0604020202020204" pitchFamily="34" charset="0"/>
              </a:rPr>
              <a:t>in</a:t>
            </a:r>
            <a:r>
              <a:rPr lang="lv-LV" sz="2400" dirty="0">
                <a:latin typeface="Arial" panose="020B0604020202020204" pitchFamily="34" charset="0"/>
                <a:cs typeface="Arial" panose="020B0604020202020204" pitchFamily="34" charset="0"/>
              </a:rPr>
              <a:t> 21st </a:t>
            </a:r>
            <a:r>
              <a:rPr lang="lv-LV" sz="2400" dirty="0" err="1">
                <a:latin typeface="Arial" panose="020B0604020202020204" pitchFamily="34" charset="0"/>
                <a:cs typeface="Arial" panose="020B0604020202020204" pitchFamily="34" charset="0"/>
              </a:rPr>
              <a:t>century</a:t>
            </a:r>
            <a:r>
              <a:rPr lang="lv-LV" sz="2400" dirty="0">
                <a:latin typeface="Arial" panose="020B0604020202020204" pitchFamily="34" charset="0"/>
                <a:cs typeface="Arial" panose="020B0604020202020204" pitchFamily="34" charset="0"/>
              </a:rPr>
              <a:t> II], pp.175 – 197, Rīga: </a:t>
            </a:r>
            <a:r>
              <a:rPr lang="lv-LV" sz="2400" dirty="0" err="1">
                <a:latin typeface="Arial" panose="020B0604020202020204" pitchFamily="34" charset="0"/>
                <a:cs typeface="Arial" panose="020B0604020202020204" pitchFamily="34" charset="0"/>
              </a:rPr>
              <a:t>RaKa</a:t>
            </a:r>
            <a:r>
              <a:rPr lang="lv-LV" sz="2400" dirty="0">
                <a:latin typeface="Arial" panose="020B0604020202020204" pitchFamily="34" charset="0"/>
                <a:cs typeface="Arial" panose="020B0604020202020204" pitchFamily="34" charset="0"/>
              </a:rPr>
              <a:t>, 2016. </a:t>
            </a:r>
          </a:p>
          <a:p>
            <a:pPr lvl="0" algn="just"/>
            <a:r>
              <a:rPr lang="lv-LV" sz="2400" dirty="0">
                <a:latin typeface="Arial" panose="020B0604020202020204" pitchFamily="34" charset="0"/>
                <a:cs typeface="Arial" panose="020B0604020202020204" pitchFamily="34" charset="0"/>
              </a:rPr>
              <a:t>A. </a:t>
            </a:r>
            <a:r>
              <a:rPr lang="lv-LV" sz="2400" dirty="0" err="1">
                <a:latin typeface="Arial" panose="020B0604020202020204" pitchFamily="34" charset="0"/>
                <a:cs typeface="Arial" panose="020B0604020202020204" pitchFamily="34" charset="0"/>
              </a:rPr>
              <a:t>Vermeer</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Breadth</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and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depth</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vocabulary</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relation</a:t>
            </a:r>
            <a:r>
              <a:rPr lang="lv-LV" sz="2400" dirty="0">
                <a:latin typeface="Arial" panose="020B0604020202020204" pitchFamily="34" charset="0"/>
                <a:cs typeface="Arial" panose="020B0604020202020204" pitchFamily="34" charset="0"/>
              </a:rPr>
              <a:t> to L1/L2 </a:t>
            </a:r>
            <a:r>
              <a:rPr lang="lv-LV" sz="2400" dirty="0" err="1">
                <a:latin typeface="Arial" panose="020B0604020202020204" pitchFamily="34" charset="0"/>
                <a:cs typeface="Arial" panose="020B0604020202020204" pitchFamily="34" charset="0"/>
              </a:rPr>
              <a:t>acquisition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and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frequency</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input</a:t>
            </a:r>
            <a:r>
              <a:rPr lang="lv-LV" sz="2400"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Applied</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Psycholinguistics</a:t>
            </a:r>
            <a:r>
              <a:rPr lang="lv-LV" sz="2400" dirty="0">
                <a:latin typeface="Arial" panose="020B0604020202020204" pitchFamily="34" charset="0"/>
                <a:cs typeface="Arial" panose="020B0604020202020204" pitchFamily="34" charset="0"/>
              </a:rPr>
              <a:t>, no. 22, </a:t>
            </a:r>
            <a:r>
              <a:rPr lang="lv-LV" sz="2400" dirty="0" err="1">
                <a:latin typeface="Arial" panose="020B0604020202020204" pitchFamily="34" charset="0"/>
                <a:cs typeface="Arial" panose="020B0604020202020204" pitchFamily="34" charset="0"/>
              </a:rPr>
              <a:t>pp</a:t>
            </a:r>
            <a:r>
              <a:rPr lang="lv-LV" sz="2400" dirty="0">
                <a:latin typeface="Arial" panose="020B0604020202020204" pitchFamily="34" charset="0"/>
                <a:cs typeface="Arial" panose="020B0604020202020204" pitchFamily="34" charset="0"/>
              </a:rPr>
              <a:t>. 217–234, 2001.</a:t>
            </a:r>
          </a:p>
          <a:p>
            <a:pPr lvl="0" algn="just"/>
            <a:r>
              <a:rPr lang="lv-LV" sz="2400" dirty="0" err="1">
                <a:latin typeface="Arial" panose="020B0604020202020204" pitchFamily="34" charset="0"/>
                <a:cs typeface="Arial" panose="020B0604020202020204" pitchFamily="34" charset="0"/>
              </a:rPr>
              <a:t>Regulations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Regarding</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the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State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Guidelines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for</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Pre-school</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Education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and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the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Model</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Pre-school</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Education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Programmes</a:t>
            </a:r>
            <a:r>
              <a:rPr lang="lv-LV" sz="2400" dirty="0">
                <a:latin typeface="Arial" panose="020B0604020202020204" pitchFamily="34" charset="0"/>
                <a:cs typeface="Arial" panose="020B0604020202020204" pitchFamily="34" charset="0"/>
              </a:rPr>
              <a:t> (2018). </a:t>
            </a:r>
            <a:r>
              <a:rPr lang="lv-LV" sz="2400" dirty="0" err="1">
                <a:latin typeface="Arial" panose="020B0604020202020204" pitchFamily="34" charset="0"/>
                <a:cs typeface="Arial" panose="020B0604020202020204" pitchFamily="34" charset="0"/>
              </a:rPr>
              <a:t>Cabinet</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Ministers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Cabinet</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Regulation</a:t>
            </a:r>
            <a:r>
              <a:rPr lang="lv-LV" sz="2400" dirty="0">
                <a:latin typeface="Arial" panose="020B0604020202020204" pitchFamily="34" charset="0"/>
                <a:cs typeface="Arial" panose="020B0604020202020204" pitchFamily="34" charset="0"/>
              </a:rPr>
              <a:t> No. 716. </a:t>
            </a:r>
            <a:r>
              <a:rPr lang="lv-LV" sz="2400" dirty="0" err="1">
                <a:latin typeface="Arial" panose="020B0604020202020204" pitchFamily="34" charset="0"/>
                <a:cs typeface="Arial" panose="020B0604020202020204" pitchFamily="34" charset="0"/>
              </a:rPr>
              <a:t>Retrieved</a:t>
            </a:r>
            <a:r>
              <a:rPr lang="lv-LV" sz="24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from </a:t>
            </a:r>
            <a:r>
              <a:rPr lang="en-GB" sz="2400" u="sng" dirty="0">
                <a:latin typeface="Arial" panose="020B0604020202020204" pitchFamily="34" charset="0"/>
                <a:cs typeface="Arial" panose="020B0604020202020204" pitchFamily="34" charset="0"/>
                <a:hlinkClick r:id="rId2"/>
              </a:rPr>
              <a:t>https://likumi.lv/ta/en/en/id/303371</a:t>
            </a:r>
            <a:endParaRPr lang="lv-LV" sz="2400" dirty="0">
              <a:latin typeface="Arial" panose="020B0604020202020204" pitchFamily="34" charset="0"/>
              <a:cs typeface="Arial" panose="020B0604020202020204" pitchFamily="34" charset="0"/>
            </a:endParaRPr>
          </a:p>
          <a:p>
            <a:pPr lvl="0" algn="just"/>
            <a:r>
              <a:rPr lang="lv-LV" sz="2400" dirty="0">
                <a:latin typeface="Arial" panose="020B0604020202020204" pitchFamily="34" charset="0"/>
                <a:cs typeface="Arial" panose="020B0604020202020204" pitchFamily="34" charset="0"/>
              </a:rPr>
              <a:t>D. Markus, T. </a:t>
            </a:r>
            <a:r>
              <a:rPr lang="lv-LV" sz="2400" dirty="0" err="1">
                <a:latin typeface="Arial" panose="020B0604020202020204" pitchFamily="34" charset="0"/>
                <a:cs typeface="Arial" panose="020B0604020202020204" pitchFamily="34" charset="0"/>
              </a:rPr>
              <a:t>Zirina</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Assessment</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tools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Latvian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language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acquisition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problems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and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application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versions</a:t>
            </a:r>
            <a:r>
              <a:rPr lang="lv-LV" sz="2400" dirty="0">
                <a:latin typeface="Arial" panose="020B0604020202020204" pitchFamily="34" charset="0"/>
                <a:cs typeface="Arial" panose="020B0604020202020204" pitchFamily="34" charset="0"/>
              </a:rPr>
              <a:t>" , </a:t>
            </a:r>
            <a:r>
              <a:rPr lang="lv-LV" sz="2400" i="1" dirty="0">
                <a:latin typeface="Arial" panose="020B0604020202020204" pitchFamily="34" charset="0"/>
                <a:cs typeface="Arial" panose="020B0604020202020204" pitchFamily="34" charset="0"/>
              </a:rPr>
              <a:t>INTED 2019 </a:t>
            </a:r>
            <a:r>
              <a:rPr lang="lv-LV" sz="2400" i="1" dirty="0" err="1">
                <a:latin typeface="Arial" panose="020B0604020202020204" pitchFamily="34" charset="0"/>
                <a:cs typeface="Arial" panose="020B0604020202020204" pitchFamily="34" charset="0"/>
              </a:rPr>
              <a:t>Proceedings</a:t>
            </a:r>
            <a:r>
              <a:rPr lang="lv-LV" sz="2400" i="1" dirty="0">
                <a:latin typeface="Arial" panose="020B0604020202020204" pitchFamily="34" charset="0"/>
                <a:cs typeface="Arial" panose="020B0604020202020204" pitchFamily="34" charset="0"/>
              </a:rPr>
              <a:t>, 13th </a:t>
            </a:r>
            <a:r>
              <a:rPr lang="lv-LV" sz="2400" i="1" dirty="0" err="1">
                <a:latin typeface="Arial" panose="020B0604020202020204" pitchFamily="34" charset="0"/>
                <a:cs typeface="Arial" panose="020B0604020202020204" pitchFamily="34" charset="0"/>
              </a:rPr>
              <a:t>International</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Technology</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Education</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and</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Development</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Conference</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Valencia</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Spain</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March</a:t>
            </a:r>
            <a:r>
              <a:rPr lang="lv-LV" sz="2400" i="1" dirty="0">
                <a:latin typeface="Arial" panose="020B0604020202020204" pitchFamily="34" charset="0"/>
                <a:cs typeface="Arial" panose="020B0604020202020204" pitchFamily="34" charset="0"/>
              </a:rPr>
              <a:t> 11-13, </a:t>
            </a:r>
            <a:r>
              <a:rPr lang="lv-LV" sz="2400" dirty="0" err="1">
                <a:latin typeface="Arial" panose="020B0604020202020204" pitchFamily="34" charset="0"/>
                <a:cs typeface="Arial" panose="020B0604020202020204" pitchFamily="34" charset="0"/>
              </a:rPr>
              <a:t>pp</a:t>
            </a:r>
            <a:r>
              <a:rPr lang="lv-LV" sz="2400" dirty="0">
                <a:latin typeface="Arial" panose="020B0604020202020204" pitchFamily="34" charset="0"/>
                <a:cs typeface="Arial" panose="020B0604020202020204" pitchFamily="34" charset="0"/>
              </a:rPr>
              <a:t>. 3242 – 3247 , 2019. </a:t>
            </a:r>
            <a:r>
              <a:rPr lang="lv-LV" sz="2400" dirty="0" err="1">
                <a:latin typeface="Arial" panose="020B0604020202020204" pitchFamily="34" charset="0"/>
                <a:cs typeface="Arial" panose="020B0604020202020204" pitchFamily="34" charset="0"/>
              </a:rPr>
              <a:t>doi</a:t>
            </a:r>
            <a:r>
              <a:rPr lang="lv-LV" sz="2400" dirty="0">
                <a:latin typeface="Arial" panose="020B0604020202020204" pitchFamily="34" charset="0"/>
                <a:cs typeface="Arial" panose="020B0604020202020204" pitchFamily="34" charset="0"/>
              </a:rPr>
              <a:t>: </a:t>
            </a:r>
            <a:r>
              <a:rPr lang="lv-LV" sz="2400" u="sng" dirty="0">
                <a:latin typeface="Arial" panose="020B0604020202020204" pitchFamily="34" charset="0"/>
                <a:cs typeface="Arial" panose="020B0604020202020204" pitchFamily="34" charset="0"/>
              </a:rPr>
              <a:t>10.21125/inted.2019.0848</a:t>
            </a:r>
            <a:r>
              <a:rPr lang="lv-LV" sz="2400" dirty="0">
                <a:latin typeface="Arial" panose="020B0604020202020204" pitchFamily="34" charset="0"/>
                <a:cs typeface="Arial" panose="020B0604020202020204" pitchFamily="34" charset="0"/>
              </a:rPr>
              <a:t>  </a:t>
            </a:r>
          </a:p>
          <a:p>
            <a:endParaRPr lang="lv-LV" dirty="0">
              <a:latin typeface="Arial" panose="020B0604020202020204" pitchFamily="34" charset="0"/>
              <a:cs typeface="Arial" panose="020B0604020202020204" pitchFamily="34" charset="0"/>
            </a:endParaRPr>
          </a:p>
          <a:p>
            <a:endParaRPr lang="lv-LV" dirty="0"/>
          </a:p>
        </p:txBody>
      </p:sp>
    </p:spTree>
    <p:extLst>
      <p:ext uri="{BB962C8B-B14F-4D97-AF65-F5344CB8AC3E}">
        <p14:creationId xmlns:p14="http://schemas.microsoft.com/office/powerpoint/2010/main" val="2718119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928813" y="624110"/>
            <a:ext cx="9575799" cy="876078"/>
          </a:xfrm>
        </p:spPr>
        <p:txBody>
          <a:bodyPr/>
          <a:lstStyle/>
          <a:p>
            <a:r>
              <a:rPr lang="lv-LV" dirty="0" err="1" smtClean="0">
                <a:latin typeface="Arial" panose="020B0604020202020204" pitchFamily="34" charset="0"/>
                <a:cs typeface="Arial" panose="020B0604020202020204" pitchFamily="34" charset="0"/>
              </a:rPr>
              <a:t>Intruduction</a:t>
            </a:r>
            <a:r>
              <a:rPr lang="lv-LV" dirty="0" smtClean="0">
                <a:latin typeface="Arial" panose="020B0604020202020204" pitchFamily="34" charset="0"/>
                <a:cs typeface="Arial" panose="020B0604020202020204" pitchFamily="34" charset="0"/>
              </a:rPr>
              <a:t> </a:t>
            </a:r>
            <a:r>
              <a:rPr lang="lv-LV" dirty="0" err="1" smtClean="0">
                <a:latin typeface="Arial" panose="020B0604020202020204" pitchFamily="34" charset="0"/>
                <a:cs typeface="Arial" panose="020B0604020202020204" pitchFamily="34" charset="0"/>
              </a:rPr>
              <a:t>and</a:t>
            </a:r>
            <a:r>
              <a:rPr lang="lv-LV" dirty="0" smtClean="0">
                <a:latin typeface="Arial" panose="020B0604020202020204" pitchFamily="34" charset="0"/>
                <a:cs typeface="Arial" panose="020B0604020202020204" pitchFamily="34" charset="0"/>
              </a:rPr>
              <a:t> </a:t>
            </a:r>
            <a:r>
              <a:rPr lang="lv-LV" dirty="0" err="1" smtClean="0">
                <a:latin typeface="Arial" panose="020B0604020202020204" pitchFamily="34" charset="0"/>
                <a:cs typeface="Arial" panose="020B0604020202020204" pitchFamily="34" charset="0"/>
              </a:rPr>
              <a:t>the</a:t>
            </a:r>
            <a:r>
              <a:rPr lang="lv-LV" dirty="0" smtClean="0">
                <a:latin typeface="Arial" panose="020B0604020202020204" pitchFamily="34" charset="0"/>
                <a:cs typeface="Arial" panose="020B0604020202020204" pitchFamily="34" charset="0"/>
              </a:rPr>
              <a:t> </a:t>
            </a:r>
            <a:r>
              <a:rPr lang="lv-LV" dirty="0" err="1" smtClean="0">
                <a:latin typeface="Arial" panose="020B0604020202020204" pitchFamily="34" charset="0"/>
                <a:cs typeface="Arial" panose="020B0604020202020204" pitchFamily="34" charset="0"/>
              </a:rPr>
              <a:t>purpose</a:t>
            </a:r>
            <a:r>
              <a:rPr lang="lv-LV" dirty="0" smtClean="0">
                <a:latin typeface="Arial" panose="020B0604020202020204" pitchFamily="34" charset="0"/>
                <a:cs typeface="Arial" panose="020B0604020202020204" pitchFamily="34" charset="0"/>
              </a:rPr>
              <a:t> </a:t>
            </a:r>
            <a:r>
              <a:rPr lang="lv-LV" dirty="0" err="1" smtClean="0">
                <a:latin typeface="Arial" panose="020B0604020202020204" pitchFamily="34" charset="0"/>
                <a:cs typeface="Arial" panose="020B0604020202020204" pitchFamily="34" charset="0"/>
              </a:rPr>
              <a:t>of</a:t>
            </a:r>
            <a:r>
              <a:rPr lang="lv-LV" dirty="0" smtClean="0">
                <a:latin typeface="Arial" panose="020B0604020202020204" pitchFamily="34" charset="0"/>
                <a:cs typeface="Arial" panose="020B0604020202020204" pitchFamily="34" charset="0"/>
              </a:rPr>
              <a:t> </a:t>
            </a:r>
            <a:r>
              <a:rPr lang="lv-LV" dirty="0" err="1" smtClean="0">
                <a:latin typeface="Arial" panose="020B0604020202020204" pitchFamily="34" charset="0"/>
                <a:cs typeface="Arial" panose="020B0604020202020204" pitchFamily="34" charset="0"/>
              </a:rPr>
              <a:t>the</a:t>
            </a:r>
            <a:r>
              <a:rPr lang="lv-LV" dirty="0" smtClean="0">
                <a:latin typeface="Arial" panose="020B0604020202020204" pitchFamily="34" charset="0"/>
                <a:cs typeface="Arial" panose="020B0604020202020204" pitchFamily="34" charset="0"/>
              </a:rPr>
              <a:t> </a:t>
            </a:r>
            <a:r>
              <a:rPr lang="lv-LV" dirty="0" err="1" smtClean="0">
                <a:latin typeface="Arial" panose="020B0604020202020204" pitchFamily="34" charset="0"/>
                <a:cs typeface="Arial" panose="020B0604020202020204" pitchFamily="34" charset="0"/>
              </a:rPr>
              <a:t>research</a:t>
            </a:r>
            <a:endParaRPr lang="lv-LV" dirty="0">
              <a:latin typeface="Arial" panose="020B0604020202020204" pitchFamily="34" charset="0"/>
              <a:cs typeface="Arial" panose="020B0604020202020204" pitchFamily="34" charset="0"/>
            </a:endParaRPr>
          </a:p>
        </p:txBody>
      </p:sp>
      <p:sp>
        <p:nvSpPr>
          <p:cNvPr id="3" name="Satura vietturis 2"/>
          <p:cNvSpPr>
            <a:spLocks noGrp="1"/>
          </p:cNvSpPr>
          <p:nvPr>
            <p:ph idx="1"/>
          </p:nvPr>
        </p:nvSpPr>
        <p:spPr>
          <a:xfrm>
            <a:off x="1185863" y="1574800"/>
            <a:ext cx="10318749" cy="4940300"/>
          </a:xfrm>
        </p:spPr>
        <p:txBody>
          <a:bodyPr>
            <a:normAutofit/>
          </a:bodyPr>
          <a:lstStyle/>
          <a:p>
            <a:pPr algn="just"/>
            <a:r>
              <a:rPr lang="en-US" sz="2000" dirty="0">
                <a:latin typeface="Arial" panose="020B0604020202020204" pitchFamily="34" charset="0"/>
                <a:cs typeface="Arial" panose="020B0604020202020204" pitchFamily="34" charset="0"/>
              </a:rPr>
              <a:t>According to the amendments to the Education Law (Amendments of Law 2018/65) in Latvia a new bilingual education model has been introduced in grades 1-6 for minority schools ensuring that from 2019/2020 at least 50 percent of the study content is in Latvian as the second </a:t>
            </a:r>
            <a:r>
              <a:rPr lang="en-US" sz="2000" dirty="0" smtClean="0">
                <a:latin typeface="Arial" panose="020B0604020202020204" pitchFamily="34" charset="0"/>
                <a:cs typeface="Arial" panose="020B0604020202020204" pitchFamily="34" charset="0"/>
              </a:rPr>
              <a:t>language. </a:t>
            </a:r>
            <a:endParaRPr lang="lv-LV" sz="2000" dirty="0" smtClean="0">
              <a:latin typeface="Arial" panose="020B0604020202020204" pitchFamily="34" charset="0"/>
              <a:cs typeface="Arial" panose="020B0604020202020204" pitchFamily="34" charset="0"/>
            </a:endParaRPr>
          </a:p>
          <a:p>
            <a:pPr algn="just"/>
            <a:endParaRPr lang="lv-LV" sz="2000" dirty="0" smtClean="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The purpose of the present study is to investigate preschool children`s skills in Latvian language 1, 2 and 3 years after the changes in the Education Law in 2018 and the influence of pandemic in 2021</a:t>
            </a:r>
            <a:r>
              <a:rPr lang="en-US" sz="2000" dirty="0" smtClean="0">
                <a:latin typeface="Arial" panose="020B0604020202020204" pitchFamily="34" charset="0"/>
                <a:cs typeface="Arial" panose="020B0604020202020204" pitchFamily="34" charset="0"/>
              </a:rPr>
              <a:t>.</a:t>
            </a:r>
            <a:endParaRPr lang="lv-LV" sz="2000" dirty="0" smtClean="0">
              <a:latin typeface="Arial" panose="020B0604020202020204" pitchFamily="34" charset="0"/>
              <a:cs typeface="Arial" panose="020B0604020202020204" pitchFamily="34" charset="0"/>
            </a:endParaRPr>
          </a:p>
          <a:p>
            <a:pPr marL="0" indent="0" algn="just">
              <a:buNone/>
            </a:pPr>
            <a:endParaRPr lang="lv-LV" sz="2000" dirty="0" smtClean="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Children Latvian language skills research was carried-out by the support of the Latvia State Research Program “Latvian language</a:t>
            </a:r>
            <a:r>
              <a:rPr lang="en-US" sz="2000" dirty="0" smtClean="0">
                <a:latin typeface="Arial" panose="020B0604020202020204" pitchFamily="34" charset="0"/>
                <a:cs typeface="Arial" panose="020B0604020202020204" pitchFamily="34" charset="0"/>
              </a:rPr>
              <a:t>”</a:t>
            </a:r>
            <a:r>
              <a:rPr lang="lv-LV" sz="2000" dirty="0" smtClean="0">
                <a:latin typeface="Arial" panose="020B0604020202020204" pitchFamily="34" charset="0"/>
                <a:cs typeface="Arial" panose="020B0604020202020204" pitchFamily="34" charset="0"/>
              </a:rPr>
              <a:t> </a:t>
            </a:r>
            <a:r>
              <a:rPr lang="lv-LV" sz="2000" dirty="0">
                <a:latin typeface="Arial" panose="020B0604020202020204" pitchFamily="34" charset="0"/>
                <a:cs typeface="Arial" panose="020B0604020202020204" pitchFamily="34" charset="0"/>
              </a:rPr>
              <a:t>No </a:t>
            </a:r>
            <a:r>
              <a:rPr lang="lv-LV" sz="2000" dirty="0" smtClean="0">
                <a:latin typeface="Arial" panose="020B0604020202020204" pitchFamily="34" charset="0"/>
                <a:cs typeface="Arial" panose="020B0604020202020204" pitchFamily="34" charset="0"/>
              </a:rPr>
              <a:t>VPP-IZM-2018/2-0002.</a:t>
            </a:r>
            <a:endParaRPr lang="lv-LV" sz="2000" dirty="0">
              <a:latin typeface="Arial" panose="020B0604020202020204" pitchFamily="34" charset="0"/>
              <a:cs typeface="Arial" panose="020B0604020202020204" pitchFamily="34" charset="0"/>
            </a:endParaRPr>
          </a:p>
          <a:p>
            <a:pPr algn="just"/>
            <a:endParaRPr lang="lv-LV"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5542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2925" y="81281"/>
            <a:ext cx="8911687" cy="812800"/>
          </a:xfrm>
        </p:spPr>
        <p:txBody>
          <a:bodyPr/>
          <a:lstStyle/>
          <a:p>
            <a:r>
              <a:rPr lang="lv-LV" dirty="0" err="1" smtClean="0"/>
              <a:t>Methodology</a:t>
            </a:r>
            <a:endParaRPr lang="lv-LV" dirty="0"/>
          </a:p>
        </p:txBody>
      </p:sp>
      <p:sp>
        <p:nvSpPr>
          <p:cNvPr id="3" name="Satura vietturis 2"/>
          <p:cNvSpPr>
            <a:spLocks noGrp="1"/>
          </p:cNvSpPr>
          <p:nvPr>
            <p:ph idx="1"/>
          </p:nvPr>
        </p:nvSpPr>
        <p:spPr>
          <a:xfrm>
            <a:off x="822960" y="1209040"/>
            <a:ext cx="10978515" cy="5496560"/>
          </a:xfrm>
        </p:spPr>
        <p:txBody>
          <a:bodyPr>
            <a:normAutofit/>
          </a:bodyPr>
          <a:lstStyle/>
          <a:p>
            <a:pPr algn="just"/>
            <a:r>
              <a:rPr lang="lv-LV" sz="2000" dirty="0">
                <a:latin typeface="Arial" panose="020B0604020202020204" pitchFamily="34" charset="0"/>
                <a:cs typeface="Arial" panose="020B0604020202020204" pitchFamily="34" charset="0"/>
              </a:rPr>
              <a:t>I</a:t>
            </a:r>
            <a:r>
              <a:rPr lang="en-US" sz="2000" dirty="0" smtClean="0">
                <a:latin typeface="Arial" panose="020B0604020202020204" pitchFamily="34" charset="0"/>
                <a:cs typeface="Arial" panose="020B0604020202020204" pitchFamily="34" charset="0"/>
              </a:rPr>
              <a:t>n </a:t>
            </a:r>
            <a:r>
              <a:rPr lang="en-US" sz="2000" dirty="0">
                <a:latin typeface="Arial" panose="020B0604020202020204" pitchFamily="34" charset="0"/>
                <a:cs typeface="Arial" panose="020B0604020202020204" pitchFamily="34" charset="0"/>
              </a:rPr>
              <a:t>the summer of </a:t>
            </a:r>
            <a:r>
              <a:rPr lang="en-US" sz="2000" dirty="0" smtClean="0">
                <a:latin typeface="Arial" panose="020B0604020202020204" pitchFamily="34" charset="0"/>
                <a:cs typeface="Arial" panose="020B0604020202020204" pitchFamily="34" charset="0"/>
              </a:rPr>
              <a:t>2019</a:t>
            </a:r>
            <a:r>
              <a:rPr lang="lv-LV" sz="2000" dirty="0" smtClean="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the 150 speech recordings </a:t>
            </a:r>
            <a:r>
              <a:rPr lang="en-US" sz="2000" dirty="0" smtClean="0">
                <a:latin typeface="Arial" panose="020B0604020202020204" pitchFamily="34" charset="0"/>
                <a:cs typeface="Arial" panose="020B0604020202020204" pitchFamily="34" charset="0"/>
              </a:rPr>
              <a:t>of </a:t>
            </a:r>
            <a:r>
              <a:rPr lang="en-US" sz="2000" dirty="0">
                <a:latin typeface="Arial" panose="020B0604020202020204" pitchFamily="34" charset="0"/>
                <a:cs typeface="Arial" panose="020B0604020202020204" pitchFamily="34" charset="0"/>
              </a:rPr>
              <a:t>preschool children </a:t>
            </a:r>
            <a:r>
              <a:rPr lang="en-US" sz="2000" dirty="0" smtClean="0">
                <a:latin typeface="Arial" panose="020B0604020202020204" pitchFamily="34" charset="0"/>
                <a:cs typeface="Arial" panose="020B0604020202020204" pitchFamily="34" charset="0"/>
              </a:rPr>
              <a:t>were done and </a:t>
            </a:r>
            <a:r>
              <a:rPr lang="en-US" sz="2000" dirty="0">
                <a:latin typeface="Arial" panose="020B0604020202020204" pitchFamily="34" charset="0"/>
                <a:cs typeface="Arial" panose="020B0604020202020204" pitchFamily="34" charset="0"/>
              </a:rPr>
              <a:t>performed their linguistic analysis of Latvian language in different regions of </a:t>
            </a:r>
            <a:r>
              <a:rPr lang="en-US" sz="2000" dirty="0" smtClean="0">
                <a:latin typeface="Arial" panose="020B0604020202020204" pitchFamily="34" charset="0"/>
                <a:cs typeface="Arial" panose="020B0604020202020204" pitchFamily="34" charset="0"/>
              </a:rPr>
              <a:t>Latvia. </a:t>
            </a:r>
            <a:endParaRPr lang="lv-LV" sz="2000" dirty="0" smtClean="0">
              <a:latin typeface="Arial" panose="020B0604020202020204" pitchFamily="34" charset="0"/>
              <a:cs typeface="Arial" panose="020B0604020202020204" pitchFamily="34" charset="0"/>
            </a:endParaRPr>
          </a:p>
          <a:p>
            <a:pPr algn="just"/>
            <a:r>
              <a:rPr lang="lv-LV" sz="2000" dirty="0" err="1" smtClean="0">
                <a:latin typeface="Arial" panose="020B0604020202020204" pitchFamily="34" charset="0"/>
                <a:cs typeface="Arial" panose="020B0604020202020204" pitchFamily="34" charset="0"/>
              </a:rPr>
              <a:t>Recording</a:t>
            </a:r>
            <a:r>
              <a:rPr lang="en-GB" sz="2000" dirty="0" smtClean="0">
                <a:latin typeface="Arial" panose="020B0604020202020204" pitchFamily="34" charset="0"/>
                <a:cs typeface="Arial" panose="020B0604020202020204" pitchFamily="34" charset="0"/>
              </a:rPr>
              <a:t>s</a:t>
            </a:r>
            <a:r>
              <a:rPr lang="lv-LV" sz="2000" dirty="0" smtClean="0">
                <a:latin typeface="Arial" panose="020B0604020202020204" pitchFamily="34" charset="0"/>
                <a:cs typeface="Arial" panose="020B0604020202020204" pitchFamily="34" charset="0"/>
              </a:rPr>
              <a:t> w</a:t>
            </a:r>
            <a:r>
              <a:rPr lang="en-GB" sz="2000" dirty="0" smtClean="0">
                <a:latin typeface="Arial" panose="020B0604020202020204" pitchFamily="34" charset="0"/>
                <a:cs typeface="Arial" panose="020B0604020202020204" pitchFamily="34" charset="0"/>
              </a:rPr>
              <a:t>ere</a:t>
            </a:r>
            <a:r>
              <a:rPr lang="lv-LV"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continued (225 </a:t>
            </a:r>
            <a:r>
              <a:rPr lang="en-US" sz="2000" dirty="0">
                <a:latin typeface="Arial" panose="020B0604020202020204" pitchFamily="34" charset="0"/>
                <a:cs typeface="Arial" panose="020B0604020202020204" pitchFamily="34" charset="0"/>
              </a:rPr>
              <a:t>records) in the summer of 2020. </a:t>
            </a:r>
            <a:endParaRPr lang="lv-LV" sz="2000" dirty="0">
              <a:latin typeface="Arial" panose="020B0604020202020204" pitchFamily="34" charset="0"/>
              <a:cs typeface="Arial" panose="020B0604020202020204" pitchFamily="34" charset="0"/>
            </a:endParaRPr>
          </a:p>
          <a:p>
            <a:pPr algn="just"/>
            <a:r>
              <a:rPr lang="lv-LV" sz="2000" dirty="0" smtClean="0">
                <a:latin typeface="Arial" panose="020B0604020202020204" pitchFamily="34" charset="0"/>
                <a:cs typeface="Arial" panose="020B0604020202020204" pitchFamily="34" charset="0"/>
              </a:rPr>
              <a:t>I</a:t>
            </a:r>
            <a:r>
              <a:rPr lang="en-US" sz="2000" dirty="0" smtClean="0">
                <a:latin typeface="Arial" panose="020B0604020202020204" pitchFamily="34" charset="0"/>
                <a:cs typeface="Arial" panose="020B0604020202020204" pitchFamily="34" charset="0"/>
              </a:rPr>
              <a:t>n </a:t>
            </a:r>
            <a:r>
              <a:rPr lang="en-US" sz="2000" dirty="0">
                <a:latin typeface="Arial" panose="020B0604020202020204" pitchFamily="34" charset="0"/>
                <a:cs typeface="Arial" panose="020B0604020202020204" pitchFamily="34" charset="0"/>
              </a:rPr>
              <a:t>2021, the researchers analyzed Latvian language skills of pre-school children from </a:t>
            </a:r>
            <a:r>
              <a:rPr lang="en-US" sz="2000" dirty="0" smtClean="0">
                <a:latin typeface="Arial" panose="020B0604020202020204" pitchFamily="34" charset="0"/>
                <a:cs typeface="Arial" panose="020B0604020202020204" pitchFamily="34" charset="0"/>
              </a:rPr>
              <a:t>all recorded materials* and </a:t>
            </a:r>
            <a:r>
              <a:rPr lang="en-US" sz="2000" dirty="0">
                <a:latin typeface="Arial" panose="020B0604020202020204" pitchFamily="34" charset="0"/>
                <a:cs typeface="Arial" panose="020B0604020202020204" pitchFamily="34" charset="0"/>
              </a:rPr>
              <a:t>compared them with children Latvian language assessment distributed to </a:t>
            </a:r>
            <a:r>
              <a:rPr lang="en-US" sz="2000" dirty="0" smtClean="0">
                <a:latin typeface="Arial" panose="020B0604020202020204" pitchFamily="34" charset="0"/>
                <a:cs typeface="Arial" panose="020B0604020202020204" pitchFamily="34" charset="0"/>
              </a:rPr>
              <a:t>parents in 2021 </a:t>
            </a:r>
            <a:r>
              <a:rPr lang="en-US" sz="2000" dirty="0">
                <a:latin typeface="Arial" panose="020B0604020202020204" pitchFamily="34" charset="0"/>
                <a:cs typeface="Arial" panose="020B0604020202020204" pitchFamily="34" charset="0"/>
              </a:rPr>
              <a:t>from 20 pre-school education establishments in Latvia</a:t>
            </a:r>
            <a:r>
              <a:rPr lang="en-US" sz="2000" dirty="0" smtClean="0">
                <a:latin typeface="Arial" panose="020B0604020202020204" pitchFamily="34" charset="0"/>
                <a:cs typeface="Arial" panose="020B0604020202020204" pitchFamily="34" charset="0"/>
              </a:rPr>
              <a:t>.</a:t>
            </a:r>
          </a:p>
          <a:p>
            <a:pPr marL="0" indent="0">
              <a:buNone/>
            </a:pPr>
            <a:endParaRPr lang="en-GB" dirty="0"/>
          </a:p>
          <a:p>
            <a:endParaRPr lang="en-GB" dirty="0"/>
          </a:p>
          <a:p>
            <a:pPr marL="0" indent="0" algn="just">
              <a:buNone/>
            </a:pPr>
            <a:r>
              <a:rPr lang="en-GB" dirty="0" smtClean="0"/>
              <a:t>* </a:t>
            </a:r>
            <a:r>
              <a:rPr lang="lv-LV" sz="2000" dirty="0" smtClean="0">
                <a:latin typeface="Arial" panose="020B0604020202020204" pitchFamily="34" charset="0"/>
                <a:cs typeface="Arial" panose="020B0604020202020204" pitchFamily="34" charset="0"/>
              </a:rPr>
              <a:t>D</a:t>
            </a:r>
            <a:r>
              <a:rPr lang="lv-LV" sz="2000" dirty="0">
                <a:latin typeface="Arial" panose="020B0604020202020204" pitchFamily="34" charset="0"/>
                <a:cs typeface="Arial" panose="020B0604020202020204" pitchFamily="34" charset="0"/>
              </a:rPr>
              <a:t>. Markus, A. Tauriņa, T. Zīriņa, “</a:t>
            </a:r>
            <a:r>
              <a:rPr lang="lv-LV" sz="2000" dirty="0" err="1">
                <a:latin typeface="Arial" panose="020B0604020202020204" pitchFamily="34" charset="0"/>
                <a:cs typeface="Arial" panose="020B0604020202020204" pitchFamily="34" charset="0"/>
              </a:rPr>
              <a:t>Learning</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of</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Latvian</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Language</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in</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Pre-schools</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in</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Linguistically</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Heterogeneous</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Situations</a:t>
            </a:r>
            <a:r>
              <a:rPr lang="lv-LV" sz="2000" dirty="0">
                <a:latin typeface="Arial" panose="020B0604020202020204" pitchFamily="34" charset="0"/>
                <a:cs typeface="Arial" panose="020B0604020202020204" pitchFamily="34" charset="0"/>
              </a:rPr>
              <a:t>”, </a:t>
            </a:r>
            <a:r>
              <a:rPr lang="lv-LV" sz="2000" i="1" dirty="0" err="1">
                <a:latin typeface="Arial" panose="020B0604020202020204" pitchFamily="34" charset="0"/>
                <a:cs typeface="Arial" panose="020B0604020202020204" pitchFamily="34" charset="0"/>
              </a:rPr>
              <a:t>The</a:t>
            </a:r>
            <a:r>
              <a:rPr lang="lv-LV" sz="2000" i="1" dirty="0">
                <a:latin typeface="Arial" panose="020B0604020202020204" pitchFamily="34" charset="0"/>
                <a:cs typeface="Arial" panose="020B0604020202020204" pitchFamily="34" charset="0"/>
              </a:rPr>
              <a:t> </a:t>
            </a:r>
            <a:r>
              <a:rPr lang="lv-LV" sz="2000" i="1" dirty="0" err="1">
                <a:latin typeface="Arial" panose="020B0604020202020204" pitchFamily="34" charset="0"/>
                <a:cs typeface="Arial" panose="020B0604020202020204" pitchFamily="34" charset="0"/>
              </a:rPr>
              <a:t>Proceedings</a:t>
            </a:r>
            <a:r>
              <a:rPr lang="lv-LV" sz="2000" i="1" dirty="0">
                <a:latin typeface="Arial" panose="020B0604020202020204" pitchFamily="34" charset="0"/>
                <a:cs typeface="Arial" panose="020B0604020202020204" pitchFamily="34" charset="0"/>
              </a:rPr>
              <a:t> </a:t>
            </a:r>
            <a:r>
              <a:rPr lang="lv-LV" sz="2000" i="1" dirty="0" err="1">
                <a:latin typeface="Arial" panose="020B0604020202020204" pitchFamily="34" charset="0"/>
                <a:cs typeface="Arial" panose="020B0604020202020204" pitchFamily="34" charset="0"/>
              </a:rPr>
              <a:t>of</a:t>
            </a:r>
            <a:r>
              <a:rPr lang="lv-LV" sz="2000" i="1" dirty="0">
                <a:latin typeface="Arial" panose="020B0604020202020204" pitchFamily="34" charset="0"/>
                <a:cs typeface="Arial" panose="020B0604020202020204" pitchFamily="34" charset="0"/>
              </a:rPr>
              <a:t> </a:t>
            </a:r>
            <a:r>
              <a:rPr lang="lv-LV" sz="2000" i="1" dirty="0" err="1">
                <a:latin typeface="Arial" panose="020B0604020202020204" pitchFamily="34" charset="0"/>
                <a:cs typeface="Arial" panose="020B0604020202020204" pitchFamily="34" charset="0"/>
              </a:rPr>
              <a:t>the</a:t>
            </a:r>
            <a:r>
              <a:rPr lang="lv-LV" sz="2000" i="1" dirty="0">
                <a:latin typeface="Arial" panose="020B0604020202020204" pitchFamily="34" charset="0"/>
                <a:cs typeface="Arial" panose="020B0604020202020204" pitchFamily="34" charset="0"/>
              </a:rPr>
              <a:t> </a:t>
            </a:r>
            <a:r>
              <a:rPr lang="lv-LV" sz="2000" i="1" dirty="0" err="1">
                <a:latin typeface="Arial" panose="020B0604020202020204" pitchFamily="34" charset="0"/>
                <a:cs typeface="Arial" panose="020B0604020202020204" pitchFamily="34" charset="0"/>
              </a:rPr>
              <a:t>International</a:t>
            </a:r>
            <a:r>
              <a:rPr lang="lv-LV" sz="2000" i="1" dirty="0">
                <a:latin typeface="Arial" panose="020B0604020202020204" pitchFamily="34" charset="0"/>
                <a:cs typeface="Arial" panose="020B0604020202020204" pitchFamily="34" charset="0"/>
              </a:rPr>
              <a:t> </a:t>
            </a:r>
            <a:r>
              <a:rPr lang="lv-LV" sz="2000" i="1" dirty="0" err="1">
                <a:latin typeface="Arial" panose="020B0604020202020204" pitchFamily="34" charset="0"/>
                <a:cs typeface="Arial" panose="020B0604020202020204" pitchFamily="34" charset="0"/>
              </a:rPr>
              <a:t>Scientific</a:t>
            </a:r>
            <a:r>
              <a:rPr lang="lv-LV" sz="2000" i="1" dirty="0">
                <a:latin typeface="Arial" panose="020B0604020202020204" pitchFamily="34" charset="0"/>
                <a:cs typeface="Arial" panose="020B0604020202020204" pitchFamily="34" charset="0"/>
              </a:rPr>
              <a:t> </a:t>
            </a:r>
            <a:r>
              <a:rPr lang="lv-LV" sz="2000" i="1" dirty="0" err="1">
                <a:latin typeface="Arial" panose="020B0604020202020204" pitchFamily="34" charset="0"/>
                <a:cs typeface="Arial" panose="020B0604020202020204" pitchFamily="34" charset="0"/>
              </a:rPr>
              <a:t>Conference</a:t>
            </a:r>
            <a:r>
              <a:rPr lang="lv-LV" sz="2000" i="1" dirty="0">
                <a:latin typeface="Arial" panose="020B0604020202020204" pitchFamily="34" charset="0"/>
                <a:cs typeface="Arial" panose="020B0604020202020204" pitchFamily="34" charset="0"/>
              </a:rPr>
              <a:t> </a:t>
            </a:r>
            <a:r>
              <a:rPr lang="lv-LV" sz="2000" i="1" dirty="0" err="1">
                <a:latin typeface="Arial" panose="020B0604020202020204" pitchFamily="34" charset="0"/>
                <a:cs typeface="Arial" panose="020B0604020202020204" pitchFamily="34" charset="0"/>
              </a:rPr>
              <a:t>Rural</a:t>
            </a:r>
            <a:r>
              <a:rPr lang="lv-LV" sz="2000" i="1" dirty="0">
                <a:latin typeface="Arial" panose="020B0604020202020204" pitchFamily="34" charset="0"/>
                <a:cs typeface="Arial" panose="020B0604020202020204" pitchFamily="34" charset="0"/>
              </a:rPr>
              <a:t> </a:t>
            </a:r>
            <a:r>
              <a:rPr lang="lv-LV" sz="2000" i="1" dirty="0" err="1">
                <a:latin typeface="Arial" panose="020B0604020202020204" pitchFamily="34" charset="0"/>
                <a:cs typeface="Arial" panose="020B0604020202020204" pitchFamily="34" charset="0"/>
              </a:rPr>
              <a:t>Environment</a:t>
            </a:r>
            <a:r>
              <a:rPr lang="lv-LV" sz="2000" i="1" dirty="0">
                <a:latin typeface="Arial" panose="020B0604020202020204" pitchFamily="34" charset="0"/>
                <a:cs typeface="Arial" panose="020B0604020202020204" pitchFamily="34" charset="0"/>
              </a:rPr>
              <a:t>. </a:t>
            </a:r>
            <a:r>
              <a:rPr lang="lv-LV" sz="2000" i="1" dirty="0" err="1">
                <a:latin typeface="Arial" panose="020B0604020202020204" pitchFamily="34" charset="0"/>
                <a:cs typeface="Arial" panose="020B0604020202020204" pitchFamily="34" charset="0"/>
              </a:rPr>
              <a:t>Education</a:t>
            </a:r>
            <a:r>
              <a:rPr lang="lv-LV" sz="2000" i="1" dirty="0">
                <a:latin typeface="Arial" panose="020B0604020202020204" pitchFamily="34" charset="0"/>
                <a:cs typeface="Arial" panose="020B0604020202020204" pitchFamily="34" charset="0"/>
              </a:rPr>
              <a:t>. </a:t>
            </a:r>
            <a:r>
              <a:rPr lang="lv-LV" sz="2000" i="1" dirty="0" err="1">
                <a:latin typeface="Arial" panose="020B0604020202020204" pitchFamily="34" charset="0"/>
                <a:cs typeface="Arial" panose="020B0604020202020204" pitchFamily="34" charset="0"/>
              </a:rPr>
              <a:t>Personality</a:t>
            </a:r>
            <a:r>
              <a:rPr lang="lv-LV" sz="2000" dirty="0">
                <a:latin typeface="Arial" panose="020B0604020202020204" pitchFamily="34" charset="0"/>
                <a:cs typeface="Arial" panose="020B0604020202020204" pitchFamily="34" charset="0"/>
              </a:rPr>
              <a:t>, no.14, </a:t>
            </a:r>
            <a:r>
              <a:rPr lang="lv-LV" sz="2000" dirty="0" err="1">
                <a:latin typeface="Arial" panose="020B0604020202020204" pitchFamily="34" charset="0"/>
                <a:cs typeface="Arial" panose="020B0604020202020204" pitchFamily="34" charset="0"/>
              </a:rPr>
              <a:t>pp</a:t>
            </a:r>
            <a:r>
              <a:rPr lang="lv-LV" sz="2000" dirty="0">
                <a:latin typeface="Arial" panose="020B0604020202020204" pitchFamily="34" charset="0"/>
                <a:cs typeface="Arial" panose="020B0604020202020204" pitchFamily="34" charset="0"/>
              </a:rPr>
              <a:t>. 138 – 147, 2021.  </a:t>
            </a:r>
            <a:r>
              <a:rPr lang="lv-LV" sz="2000" dirty="0" err="1">
                <a:latin typeface="Arial" panose="020B0604020202020204" pitchFamily="34" charset="0"/>
                <a:cs typeface="Arial" panose="020B0604020202020204" pitchFamily="34" charset="0"/>
              </a:rPr>
              <a:t>Retrieved</a:t>
            </a:r>
            <a:r>
              <a:rPr lang="lv-LV" sz="2000" dirty="0">
                <a:latin typeface="Arial" panose="020B0604020202020204" pitchFamily="34" charset="0"/>
                <a:cs typeface="Arial" panose="020B0604020202020204" pitchFamily="34" charset="0"/>
              </a:rPr>
              <a:t> </a:t>
            </a:r>
            <a:r>
              <a:rPr lang="lv-LV" sz="2000" dirty="0" err="1">
                <a:latin typeface="Arial" panose="020B0604020202020204" pitchFamily="34" charset="0"/>
                <a:cs typeface="Arial" panose="020B0604020202020204" pitchFamily="34" charset="0"/>
              </a:rPr>
              <a:t>from</a:t>
            </a:r>
            <a:r>
              <a:rPr lang="lv-LV" sz="2000" dirty="0">
                <a:latin typeface="Arial" panose="020B0604020202020204" pitchFamily="34" charset="0"/>
                <a:cs typeface="Arial" panose="020B0604020202020204" pitchFamily="34" charset="0"/>
              </a:rPr>
              <a:t> </a:t>
            </a:r>
            <a:r>
              <a:rPr lang="en-GB" sz="2000" u="sng" dirty="0">
                <a:latin typeface="Arial" panose="020B0604020202020204" pitchFamily="34" charset="0"/>
                <a:cs typeface="Arial" panose="020B0604020202020204" pitchFamily="34" charset="0"/>
                <a:hlinkClick r:id="rId2"/>
              </a:rPr>
              <a:t>https://llufb.llu.lv/conference/REEP/2021/Latvia_REEP_2021_proceedings_No14_online.pdf</a:t>
            </a:r>
            <a:endParaRPr lang="lv-LV" sz="2000" dirty="0">
              <a:latin typeface="Arial" panose="020B0604020202020204" pitchFamily="34" charset="0"/>
              <a:cs typeface="Arial" panose="020B0604020202020204" pitchFamily="34" charset="0"/>
            </a:endParaRPr>
          </a:p>
          <a:p>
            <a:pPr marL="0" indent="0">
              <a:buNone/>
            </a:pPr>
            <a:endParaRPr lang="lv-LV" dirty="0"/>
          </a:p>
        </p:txBody>
      </p:sp>
    </p:spTree>
    <p:extLst>
      <p:ext uri="{BB962C8B-B14F-4D97-AF65-F5344CB8AC3E}">
        <p14:creationId xmlns:p14="http://schemas.microsoft.com/office/powerpoint/2010/main" val="38764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399885" y="146590"/>
            <a:ext cx="8911687" cy="869410"/>
          </a:xfrm>
        </p:spPr>
        <p:txBody>
          <a:bodyPr/>
          <a:lstStyle/>
          <a:p>
            <a:r>
              <a:rPr lang="en-GB" dirty="0" smtClean="0"/>
              <a:t>Results</a:t>
            </a:r>
            <a:endParaRPr lang="lv-LV" dirty="0"/>
          </a:p>
        </p:txBody>
      </p:sp>
      <p:sp>
        <p:nvSpPr>
          <p:cNvPr id="3" name="Satura vietturis 2"/>
          <p:cNvSpPr>
            <a:spLocks noGrp="1"/>
          </p:cNvSpPr>
          <p:nvPr>
            <p:ph idx="1"/>
          </p:nvPr>
        </p:nvSpPr>
        <p:spPr>
          <a:xfrm>
            <a:off x="1727200" y="731520"/>
            <a:ext cx="9777412" cy="6126480"/>
          </a:xfrm>
        </p:spPr>
        <p:txBody>
          <a:bodyPr/>
          <a:lstStyle/>
          <a:p>
            <a:pPr marL="0" lvl="0" indent="0">
              <a:buNone/>
            </a:pPr>
            <a:endParaRPr lang="lv-LV" b="1" cap="all" dirty="0"/>
          </a:p>
          <a:p>
            <a:pPr algn="just"/>
            <a:r>
              <a:rPr lang="en-GB" sz="2000" dirty="0">
                <a:latin typeface="Arial" panose="020B0604020202020204" pitchFamily="34" charset="0"/>
                <a:cs typeface="Arial" panose="020B0604020202020204" pitchFamily="34" charset="0"/>
              </a:rPr>
              <a:t>The indicators of children's Latvian language proficiency in 2019 and 2020 do not differ depending on the region or the child's </a:t>
            </a:r>
            <a:r>
              <a:rPr lang="en-GB" sz="2000" dirty="0" smtClean="0">
                <a:latin typeface="Arial" panose="020B0604020202020204" pitchFamily="34" charset="0"/>
                <a:cs typeface="Arial" panose="020B0604020202020204" pitchFamily="34" charset="0"/>
              </a:rPr>
              <a:t>nationality. The </a:t>
            </a:r>
            <a:r>
              <a:rPr lang="en-GB" sz="2000" dirty="0">
                <a:latin typeface="Arial" panose="020B0604020202020204" pitchFamily="34" charset="0"/>
                <a:cs typeface="Arial" panose="020B0604020202020204" pitchFamily="34" charset="0"/>
              </a:rPr>
              <a:t>same conclusion was done after linguistic analysis of collected materials in 2021. </a:t>
            </a:r>
            <a:endParaRPr lang="en-GB" sz="2000" dirty="0" smtClean="0">
              <a:latin typeface="Arial" panose="020B0604020202020204" pitchFamily="34" charset="0"/>
              <a:cs typeface="Arial" panose="020B0604020202020204" pitchFamily="34" charset="0"/>
            </a:endParaRPr>
          </a:p>
          <a:p>
            <a:pPr algn="just"/>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obtained results differ significantly depending on the language of daily communication in the pre-school institution group (Russian or Latvian). </a:t>
            </a:r>
            <a:r>
              <a:rPr lang="en-GB" sz="2000" b="1" dirty="0">
                <a:latin typeface="Arial" panose="020B0604020202020204" pitchFamily="34" charset="0"/>
                <a:cs typeface="Arial" panose="020B0604020202020204" pitchFamily="34" charset="0"/>
              </a:rPr>
              <a:t>Regardless of nationality and region, pre-school age children, who attended groups with Latvian language use on a daily basis at an educational institution, showed good knowledge and skills of the Latvian language </a:t>
            </a:r>
            <a:r>
              <a:rPr lang="en-GB" sz="2000" dirty="0">
                <a:latin typeface="Arial" panose="020B0604020202020204" pitchFamily="34" charset="0"/>
                <a:cs typeface="Arial" panose="020B0604020202020204" pitchFamily="34" charset="0"/>
              </a:rPr>
              <a:t>and were prepared to learn at school in Latvian or bilingually. </a:t>
            </a:r>
            <a:endParaRPr lang="en-GB" sz="2000" dirty="0" smtClean="0">
              <a:latin typeface="Arial" panose="020B0604020202020204" pitchFamily="34" charset="0"/>
              <a:cs typeface="Arial" panose="020B0604020202020204" pitchFamily="34" charset="0"/>
            </a:endParaRPr>
          </a:p>
          <a:p>
            <a:pPr algn="just"/>
            <a:r>
              <a:rPr lang="en-GB" sz="2000" dirty="0" smtClean="0">
                <a:latin typeface="Arial" panose="020B0604020202020204" pitchFamily="34" charset="0"/>
                <a:cs typeface="Arial" panose="020B0604020202020204" pitchFamily="34" charset="0"/>
              </a:rPr>
              <a:t>Contrary </a:t>
            </a:r>
            <a:r>
              <a:rPr lang="en-GB" sz="2000" dirty="0">
                <a:latin typeface="Arial" panose="020B0604020202020204" pitchFamily="34" charset="0"/>
                <a:cs typeface="Arial" panose="020B0604020202020204" pitchFamily="34" charset="0"/>
              </a:rPr>
              <a:t>to this, the Latvian language skills of </a:t>
            </a:r>
            <a:r>
              <a:rPr lang="en-GB" sz="2000" b="1" dirty="0">
                <a:latin typeface="Arial" panose="020B0604020202020204" pitchFamily="34" charset="0"/>
                <a:cs typeface="Arial" panose="020B0604020202020204" pitchFamily="34" charset="0"/>
              </a:rPr>
              <a:t>minority children who attended pre-school education groups with the dominant use of the Russian language on a daily basis </a:t>
            </a:r>
            <a:r>
              <a:rPr lang="en-GB" sz="2000" b="1" dirty="0" smtClean="0">
                <a:latin typeface="Arial" panose="020B0604020202020204" pitchFamily="34" charset="0"/>
                <a:cs typeface="Arial" panose="020B0604020202020204" pitchFamily="34" charset="0"/>
              </a:rPr>
              <a:t>did </a:t>
            </a:r>
            <a:r>
              <a:rPr lang="en-GB" sz="2000" b="1" dirty="0">
                <a:latin typeface="Arial" panose="020B0604020202020204" pitchFamily="34" charset="0"/>
                <a:cs typeface="Arial" panose="020B0604020202020204" pitchFamily="34" charset="0"/>
              </a:rPr>
              <a:t>not meet the requirements for children to be prepared to learn at school in Latvian or bilingually</a:t>
            </a:r>
            <a:r>
              <a:rPr lang="en-GB" sz="2000" b="1" dirty="0" smtClean="0">
                <a:latin typeface="Arial" panose="020B0604020202020204" pitchFamily="34" charset="0"/>
                <a:cs typeface="Arial" panose="020B0604020202020204" pitchFamily="34" charset="0"/>
              </a:rPr>
              <a:t>.</a:t>
            </a:r>
          </a:p>
          <a:p>
            <a:pPr algn="just"/>
            <a:r>
              <a:rPr lang="en-US" sz="2000" b="1" dirty="0">
                <a:latin typeface="Arial" panose="020B0604020202020204" pitchFamily="34" charset="0"/>
                <a:cs typeface="Arial" panose="020B0604020202020204" pitchFamily="34" charset="0"/>
              </a:rPr>
              <a:t>A similar trend is observed in the assessments of children's language skills compiled by pre-school institutions and issued to parents in 2021</a:t>
            </a:r>
            <a:r>
              <a:rPr lang="en-US" dirty="0"/>
              <a:t>. </a:t>
            </a:r>
            <a:endParaRPr lang="lv-LV" sz="2000" dirty="0">
              <a:latin typeface="Arial" panose="020B0604020202020204" pitchFamily="34" charset="0"/>
              <a:cs typeface="Arial" panose="020B0604020202020204" pitchFamily="34" charset="0"/>
            </a:endParaRPr>
          </a:p>
          <a:p>
            <a:pPr algn="just"/>
            <a:endParaRPr lang="lv-LV"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6681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2925" y="233680"/>
            <a:ext cx="8911687" cy="914400"/>
          </a:xfrm>
        </p:spPr>
        <p:txBody>
          <a:bodyPr/>
          <a:lstStyle/>
          <a:p>
            <a:r>
              <a:rPr lang="en-GB" dirty="0" smtClean="0"/>
              <a:t>Problems</a:t>
            </a:r>
            <a:endParaRPr lang="lv-LV" dirty="0"/>
          </a:p>
        </p:txBody>
      </p:sp>
      <p:sp>
        <p:nvSpPr>
          <p:cNvPr id="3" name="Satura vietturis 2"/>
          <p:cNvSpPr>
            <a:spLocks noGrp="1"/>
          </p:cNvSpPr>
          <p:nvPr>
            <p:ph idx="1"/>
          </p:nvPr>
        </p:nvSpPr>
        <p:spPr>
          <a:xfrm>
            <a:off x="1656080" y="1381760"/>
            <a:ext cx="9848532" cy="5222240"/>
          </a:xfrm>
        </p:spPr>
        <p:txBody>
          <a:bodyPr>
            <a:normAutofit/>
          </a:bodyPr>
          <a:lstStyle/>
          <a:p>
            <a:r>
              <a:rPr lang="en-GB" sz="2000" dirty="0">
                <a:latin typeface="Arial" panose="020B0604020202020204" pitchFamily="34" charset="0"/>
                <a:cs typeface="Arial" panose="020B0604020202020204" pitchFamily="34" charset="0"/>
              </a:rPr>
              <a:t>R</a:t>
            </a:r>
            <a:r>
              <a:rPr lang="en-GB" sz="2000" dirty="0" smtClean="0">
                <a:latin typeface="Arial" panose="020B0604020202020204" pitchFamily="34" charset="0"/>
                <a:cs typeface="Arial" panose="020B0604020202020204" pitchFamily="34" charset="0"/>
              </a:rPr>
              <a:t>eal </a:t>
            </a:r>
            <a:r>
              <a:rPr lang="en-GB" sz="2000" dirty="0">
                <a:latin typeface="Arial" panose="020B0604020202020204" pitchFamily="34" charset="0"/>
                <a:cs typeface="Arial" panose="020B0604020202020204" pitchFamily="34" charset="0"/>
              </a:rPr>
              <a:t>bilingualism in families of ethnic minorities is </a:t>
            </a:r>
            <a:r>
              <a:rPr lang="en-GB" sz="2000" dirty="0" smtClean="0">
                <a:latin typeface="Arial" panose="020B0604020202020204" pitchFamily="34" charset="0"/>
                <a:cs typeface="Arial" panose="020B0604020202020204" pitchFamily="34" charset="0"/>
              </a:rPr>
              <a:t>rare.</a:t>
            </a:r>
          </a:p>
          <a:p>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a:t>
            </a:r>
            <a:r>
              <a:rPr lang="en-US" sz="2000" dirty="0" smtClean="0">
                <a:latin typeface="Arial" panose="020B0604020202020204" pitchFamily="34" charset="0"/>
                <a:cs typeface="Arial" panose="020B0604020202020204" pitchFamily="34" charset="0"/>
              </a:rPr>
              <a:t>he </a:t>
            </a:r>
            <a:r>
              <a:rPr lang="en-US" sz="2000" dirty="0">
                <a:latin typeface="Arial" panose="020B0604020202020204" pitchFamily="34" charset="0"/>
                <a:cs typeface="Arial" panose="020B0604020202020204" pitchFamily="34" charset="0"/>
              </a:rPr>
              <a:t>families of minority children who attend groups where the Russian language is dominant, the everyday language of the family </a:t>
            </a:r>
            <a:r>
              <a:rPr lang="en-US" sz="2000" dirty="0" smtClean="0">
                <a:latin typeface="Arial" panose="020B0604020202020204" pitchFamily="34" charset="0"/>
                <a:cs typeface="Arial" panose="020B0604020202020204" pitchFamily="34" charset="0"/>
              </a:rPr>
              <a:t>is </a:t>
            </a:r>
            <a:r>
              <a:rPr lang="en-US" sz="2000" dirty="0">
                <a:latin typeface="Arial" panose="020B0604020202020204" pitchFamily="34" charset="0"/>
                <a:cs typeface="Arial" panose="020B0604020202020204" pitchFamily="34" charset="0"/>
              </a:rPr>
              <a:t>mostly </a:t>
            </a:r>
            <a:r>
              <a:rPr lang="en-US" sz="2000" dirty="0" smtClean="0">
                <a:latin typeface="Arial" panose="020B0604020202020204" pitchFamily="34" charset="0"/>
                <a:cs typeface="Arial" panose="020B0604020202020204" pitchFamily="34" charset="0"/>
              </a:rPr>
              <a:t>Russian.</a:t>
            </a:r>
          </a:p>
          <a:p>
            <a:pPr marL="0" indent="0">
              <a:buNone/>
            </a:pPr>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a:t>
            </a:r>
            <a:r>
              <a:rPr lang="en-US" sz="2000" dirty="0" smtClean="0">
                <a:latin typeface="Arial" panose="020B0604020202020204" pitchFamily="34" charset="0"/>
                <a:cs typeface="Arial" panose="020B0604020202020204" pitchFamily="34" charset="0"/>
              </a:rPr>
              <a:t>he </a:t>
            </a:r>
            <a:r>
              <a:rPr lang="en-US" sz="2000" dirty="0">
                <a:latin typeface="Arial" panose="020B0604020202020204" pitchFamily="34" charset="0"/>
                <a:cs typeface="Arial" panose="020B0604020202020204" pitchFamily="34" charset="0"/>
              </a:rPr>
              <a:t>Latvian language experience gained in a pre-school educational institution is crucial for preparing for further learning in Latvian or </a:t>
            </a:r>
            <a:r>
              <a:rPr lang="en-US" sz="2000" dirty="0" smtClean="0">
                <a:latin typeface="Arial" panose="020B0604020202020204" pitchFamily="34" charset="0"/>
                <a:cs typeface="Arial" panose="020B0604020202020204" pitchFamily="34" charset="0"/>
              </a:rPr>
              <a:t>bilingually.</a:t>
            </a:r>
          </a:p>
          <a:p>
            <a:pPr marL="0" indent="0">
              <a:buNone/>
            </a:pPr>
            <a:endParaRPr lang="en-US" sz="2000" dirty="0" smtClean="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E</a:t>
            </a:r>
            <a:r>
              <a:rPr lang="en-GB" sz="2000" dirty="0" smtClean="0">
                <a:latin typeface="Arial" panose="020B0604020202020204" pitchFamily="34" charset="0"/>
                <a:cs typeface="Arial" panose="020B0604020202020204" pitchFamily="34" charset="0"/>
              </a:rPr>
              <a:t>ducators </a:t>
            </a:r>
            <a:r>
              <a:rPr lang="en-GB" sz="2000" dirty="0">
                <a:latin typeface="Arial" panose="020B0604020202020204" pitchFamily="34" charset="0"/>
                <a:cs typeface="Arial" panose="020B0604020202020204" pitchFamily="34" charset="0"/>
              </a:rPr>
              <a:t>in Latvian pre-school institutions acknowledge that the problems </a:t>
            </a:r>
            <a:r>
              <a:rPr lang="en-GB" sz="2000" dirty="0" smtClean="0">
                <a:latin typeface="Arial" panose="020B0604020202020204" pitchFamily="34" charset="0"/>
                <a:cs typeface="Arial" panose="020B0604020202020204" pitchFamily="34" charset="0"/>
              </a:rPr>
              <a:t>have </a:t>
            </a:r>
            <a:r>
              <a:rPr lang="en-GB" sz="2000" dirty="0">
                <a:latin typeface="Arial" panose="020B0604020202020204" pitchFamily="34" charset="0"/>
                <a:cs typeface="Arial" panose="020B0604020202020204" pitchFamily="34" charset="0"/>
              </a:rPr>
              <a:t>escalated because of distance learning during the </a:t>
            </a:r>
            <a:r>
              <a:rPr lang="en-GB" sz="2000" dirty="0" smtClean="0">
                <a:latin typeface="Arial" panose="020B0604020202020204" pitchFamily="34" charset="0"/>
                <a:cs typeface="Arial" panose="020B0604020202020204" pitchFamily="34" charset="0"/>
              </a:rPr>
              <a:t>pandemic, too. </a:t>
            </a:r>
            <a:r>
              <a:rPr lang="en-GB" sz="2000" dirty="0">
                <a:latin typeface="Arial" panose="020B0604020202020204" pitchFamily="34" charset="0"/>
                <a:cs typeface="Arial" panose="020B0604020202020204" pitchFamily="34" charset="0"/>
              </a:rPr>
              <a:t>Due to the pandemic </a:t>
            </a:r>
            <a:r>
              <a:rPr lang="en-GB" sz="2000" dirty="0" smtClean="0">
                <a:latin typeface="Arial" panose="020B0604020202020204" pitchFamily="34" charset="0"/>
                <a:cs typeface="Arial" panose="020B0604020202020204" pitchFamily="34" charset="0"/>
              </a:rPr>
              <a:t>some </a:t>
            </a:r>
            <a:r>
              <a:rPr lang="en-GB" sz="2000" dirty="0">
                <a:latin typeface="Arial" panose="020B0604020202020204" pitchFamily="34" charset="0"/>
                <a:cs typeface="Arial" panose="020B0604020202020204" pitchFamily="34" charset="0"/>
              </a:rPr>
              <a:t>pre-school groups were closed for some periods and children stayed at home. In minority families, where Russian is spoken on a daily basis, </a:t>
            </a:r>
            <a:r>
              <a:rPr lang="en-GB" sz="2000" dirty="0" smtClean="0">
                <a:latin typeface="Arial" panose="020B0604020202020204" pitchFamily="34" charset="0"/>
                <a:cs typeface="Arial" panose="020B0604020202020204" pitchFamily="34" charset="0"/>
              </a:rPr>
              <a:t>children’s vocabulary </a:t>
            </a:r>
            <a:r>
              <a:rPr lang="en-GB" sz="2000" dirty="0">
                <a:latin typeface="Arial" panose="020B0604020202020204" pitchFamily="34" charset="0"/>
                <a:cs typeface="Arial" panose="020B0604020202020204" pitchFamily="34" charset="0"/>
              </a:rPr>
              <a:t>was not enriched and </a:t>
            </a:r>
            <a:r>
              <a:rPr lang="en-GB" sz="2000" dirty="0" smtClean="0">
                <a:latin typeface="Arial" panose="020B0604020202020204" pitchFamily="34" charset="0"/>
                <a:cs typeface="Arial" panose="020B0604020202020204" pitchFamily="34" charset="0"/>
              </a:rPr>
              <a:t>Latvian language </a:t>
            </a:r>
            <a:r>
              <a:rPr lang="en-GB" sz="2000" dirty="0">
                <a:latin typeface="Arial" panose="020B0604020202020204" pitchFamily="34" charset="0"/>
                <a:cs typeface="Arial" panose="020B0604020202020204" pitchFamily="34" charset="0"/>
              </a:rPr>
              <a:t>use was not strengthened. </a:t>
            </a:r>
            <a:endParaRPr lang="lv-LV"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767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595120" y="71120"/>
            <a:ext cx="9909493" cy="650240"/>
          </a:xfrm>
        </p:spPr>
        <p:txBody>
          <a:bodyPr>
            <a:normAutofit/>
          </a:bodyPr>
          <a:lstStyle/>
          <a:p>
            <a:r>
              <a:rPr lang="en-GB" dirty="0">
                <a:cs typeface="Arial" panose="020B0604020202020204" pitchFamily="34" charset="0"/>
              </a:rPr>
              <a:t>O</a:t>
            </a:r>
            <a:r>
              <a:rPr lang="en-GB" dirty="0" smtClean="0">
                <a:cs typeface="Arial" panose="020B0604020202020204" pitchFamily="34" charset="0"/>
              </a:rPr>
              <a:t>ther problems – some examples</a:t>
            </a:r>
            <a:endParaRPr lang="lv-LV" dirty="0">
              <a:cs typeface="Arial" panose="020B0604020202020204" pitchFamily="34" charset="0"/>
            </a:endParaRPr>
          </a:p>
        </p:txBody>
      </p:sp>
      <p:sp>
        <p:nvSpPr>
          <p:cNvPr id="3" name="Satura vietturis 2"/>
          <p:cNvSpPr>
            <a:spLocks noGrp="1"/>
          </p:cNvSpPr>
          <p:nvPr>
            <p:ph idx="1"/>
          </p:nvPr>
        </p:nvSpPr>
        <p:spPr>
          <a:xfrm>
            <a:off x="1107440" y="721360"/>
            <a:ext cx="10820400" cy="5963920"/>
          </a:xfrm>
        </p:spPr>
        <p:txBody>
          <a:bodyPr>
            <a:normAutofit fontScale="85000" lnSpcReduction="10000"/>
          </a:bodyPr>
          <a:lstStyle/>
          <a:p>
            <a:pPr algn="just"/>
            <a:r>
              <a:rPr lang="en-GB" sz="2400" dirty="0">
                <a:latin typeface="Arial" panose="020B0604020202020204" pitchFamily="34" charset="0"/>
                <a:cs typeface="Arial" panose="020B0604020202020204" pitchFamily="34" charset="0"/>
              </a:rPr>
              <a:t>A</a:t>
            </a:r>
            <a:r>
              <a:rPr lang="en-GB" sz="2400" dirty="0" smtClean="0">
                <a:latin typeface="Arial" panose="020B0604020202020204" pitchFamily="34" charset="0"/>
                <a:cs typeface="Arial" panose="020B0604020202020204" pitchFamily="34" charset="0"/>
              </a:rPr>
              <a:t>ll </a:t>
            </a:r>
            <a:r>
              <a:rPr lang="en-GB" sz="2400" dirty="0">
                <a:latin typeface="Arial" panose="020B0604020202020204" pitchFamily="34" charset="0"/>
                <a:cs typeface="Arial" panose="020B0604020202020204" pitchFamily="34" charset="0"/>
              </a:rPr>
              <a:t>pre-school documents provide a more focused </a:t>
            </a:r>
            <a:r>
              <a:rPr lang="en-GB" sz="2400" dirty="0" smtClean="0">
                <a:latin typeface="Arial" panose="020B0604020202020204" pitchFamily="34" charset="0"/>
                <a:cs typeface="Arial" panose="020B0604020202020204" pitchFamily="34" charset="0"/>
              </a:rPr>
              <a:t>assessment </a:t>
            </a:r>
            <a:r>
              <a:rPr lang="en-GB" sz="2400" dirty="0">
                <a:latin typeface="Arial" panose="020B0604020202020204" pitchFamily="34" charset="0"/>
                <a:cs typeface="Arial" panose="020B0604020202020204" pitchFamily="34" charset="0"/>
              </a:rPr>
              <a:t>of the child’s pronunciation </a:t>
            </a:r>
            <a:r>
              <a:rPr lang="en-GB" sz="2400" dirty="0" smtClean="0">
                <a:latin typeface="Arial" panose="020B0604020202020204" pitchFamily="34" charset="0"/>
                <a:cs typeface="Arial" panose="020B0604020202020204" pitchFamily="34" charset="0"/>
              </a:rPr>
              <a:t>skills (highlighted either separately </a:t>
            </a:r>
            <a:r>
              <a:rPr lang="en-GB" sz="2400" dirty="0">
                <a:latin typeface="Arial" panose="020B0604020202020204" pitchFamily="34" charset="0"/>
                <a:cs typeface="Arial" panose="020B0604020202020204" pitchFamily="34" charset="0"/>
              </a:rPr>
              <a:t>or placed in a description of language </a:t>
            </a:r>
            <a:r>
              <a:rPr lang="en-GB" sz="2400" dirty="0" smtClean="0">
                <a:latin typeface="Arial" panose="020B0604020202020204" pitchFamily="34" charset="0"/>
                <a:cs typeface="Arial" panose="020B0604020202020204" pitchFamily="34" charset="0"/>
              </a:rPr>
              <a:t>structure).</a:t>
            </a:r>
          </a:p>
          <a:p>
            <a:pPr algn="just"/>
            <a:r>
              <a:rPr lang="en-GB" sz="2400" dirty="0">
                <a:latin typeface="Arial" panose="020B0604020202020204" pitchFamily="34" charset="0"/>
                <a:cs typeface="Arial" panose="020B0604020202020204" pitchFamily="34" charset="0"/>
              </a:rPr>
              <a:t>T</a:t>
            </a:r>
            <a:r>
              <a:rPr lang="en-GB" sz="2400" dirty="0" smtClean="0">
                <a:latin typeface="Arial" panose="020B0604020202020204" pitchFamily="34" charset="0"/>
                <a:cs typeface="Arial" panose="020B0604020202020204" pitchFamily="34" charset="0"/>
              </a:rPr>
              <a:t>he </a:t>
            </a:r>
            <a:r>
              <a:rPr lang="en-GB" sz="2400" dirty="0">
                <a:latin typeface="Arial" panose="020B0604020202020204" pitchFamily="34" charset="0"/>
                <a:cs typeface="Arial" panose="020B0604020202020204" pitchFamily="34" charset="0"/>
              </a:rPr>
              <a:t>majority of </a:t>
            </a:r>
            <a:r>
              <a:rPr lang="en-GB" sz="2400" dirty="0" smtClean="0">
                <a:latin typeface="Arial" panose="020B0604020202020204" pitchFamily="34" charset="0"/>
                <a:cs typeface="Arial" panose="020B0604020202020204" pitchFamily="34" charset="0"/>
              </a:rPr>
              <a:t>cases (12) </a:t>
            </a:r>
            <a:r>
              <a:rPr lang="en-GB" sz="2400" dirty="0">
                <a:latin typeface="Arial" panose="020B0604020202020204" pitchFamily="34" charset="0"/>
                <a:cs typeface="Arial" panose="020B0604020202020204" pitchFamily="34" charset="0"/>
              </a:rPr>
              <a:t>were evaluated in terms of distinguishing and correctly pronouncing the sounds of the Latvian language, as well as the correspondence of letters to the </a:t>
            </a:r>
            <a:r>
              <a:rPr lang="en-GB" sz="2400" dirty="0" smtClean="0">
                <a:latin typeface="Arial" panose="020B0604020202020204" pitchFamily="34" charset="0"/>
                <a:cs typeface="Arial" panose="020B0604020202020204" pitchFamily="34" charset="0"/>
              </a:rPr>
              <a:t>sounds.</a:t>
            </a:r>
          </a:p>
          <a:p>
            <a:pPr algn="just"/>
            <a:r>
              <a:rPr lang="en-GB" sz="2200" dirty="0">
                <a:latin typeface="Arial" panose="020B0604020202020204" pitchFamily="34" charset="0"/>
                <a:cs typeface="Arial" panose="020B0604020202020204" pitchFamily="34" charset="0"/>
              </a:rPr>
              <a:t>I</a:t>
            </a:r>
            <a:r>
              <a:rPr lang="en-GB" sz="2200" dirty="0" smtClean="0">
                <a:latin typeface="Arial" panose="020B0604020202020204" pitchFamily="34" charset="0"/>
                <a:cs typeface="Arial" panose="020B0604020202020204" pitchFamily="34" charset="0"/>
              </a:rPr>
              <a:t>n </a:t>
            </a:r>
            <a:r>
              <a:rPr lang="en-GB" sz="2200" dirty="0">
                <a:latin typeface="Arial" panose="020B0604020202020204" pitchFamily="34" charset="0"/>
                <a:cs typeface="Arial" panose="020B0604020202020204" pitchFamily="34" charset="0"/>
              </a:rPr>
              <a:t>two cases, the evaluation of pronunciation was formulated as the ability to hear, distinguish and pronounce the sounds of the Latvian language and to use different speech </a:t>
            </a:r>
            <a:r>
              <a:rPr lang="en-GB" sz="2200" dirty="0" smtClean="0">
                <a:latin typeface="Arial" panose="020B0604020202020204" pitchFamily="34" charset="0"/>
                <a:cs typeface="Arial" panose="020B0604020202020204" pitchFamily="34" charset="0"/>
              </a:rPr>
              <a:t>intonations.</a:t>
            </a:r>
          </a:p>
          <a:p>
            <a:pPr algn="just"/>
            <a:r>
              <a:rPr lang="en-GB" sz="2200" dirty="0">
                <a:latin typeface="Arial" panose="020B0604020202020204" pitchFamily="34" charset="0"/>
                <a:cs typeface="Arial" panose="020B0604020202020204" pitchFamily="34" charset="0"/>
              </a:rPr>
              <a:t>I</a:t>
            </a:r>
            <a:r>
              <a:rPr lang="en-GB" sz="2200" dirty="0" smtClean="0">
                <a:latin typeface="Arial" panose="020B0604020202020204" pitchFamily="34" charset="0"/>
                <a:cs typeface="Arial" panose="020B0604020202020204" pitchFamily="34" charset="0"/>
              </a:rPr>
              <a:t>n </a:t>
            </a:r>
            <a:r>
              <a:rPr lang="en-GB" sz="2200" dirty="0">
                <a:latin typeface="Arial" panose="020B0604020202020204" pitchFamily="34" charset="0"/>
                <a:cs typeface="Arial" panose="020B0604020202020204" pitchFamily="34" charset="0"/>
              </a:rPr>
              <a:t>two pre-school establishments, pronunciation skills are assessed in terms of the child’s ability to hear and name the sounds at the beginning and end of a </a:t>
            </a:r>
            <a:r>
              <a:rPr lang="en-GB" sz="2200" dirty="0" smtClean="0">
                <a:latin typeface="Arial" panose="020B0604020202020204" pitchFamily="34" charset="0"/>
                <a:cs typeface="Arial" panose="020B0604020202020204" pitchFamily="34" charset="0"/>
              </a:rPr>
              <a:t>word</a:t>
            </a:r>
            <a:r>
              <a:rPr lang="en-GB" sz="2200" dirty="0">
                <a:latin typeface="Arial" panose="020B0604020202020204" pitchFamily="34" charset="0"/>
                <a:cs typeface="Arial" panose="020B0604020202020204" pitchFamily="34" charset="0"/>
              </a:rPr>
              <a:t>.</a:t>
            </a:r>
            <a:r>
              <a:rPr lang="en-GB" sz="2200" dirty="0" smtClean="0">
                <a:latin typeface="Arial" panose="020B0604020202020204" pitchFamily="34" charset="0"/>
                <a:cs typeface="Arial" panose="020B0604020202020204" pitchFamily="34" charset="0"/>
              </a:rPr>
              <a:t> </a:t>
            </a:r>
          </a:p>
          <a:p>
            <a:pPr algn="just"/>
            <a:r>
              <a:rPr lang="en-GB" sz="2200" dirty="0">
                <a:latin typeface="Arial" panose="020B0604020202020204" pitchFamily="34" charset="0"/>
                <a:cs typeface="Arial" panose="020B0604020202020204" pitchFamily="34" charset="0"/>
              </a:rPr>
              <a:t>I</a:t>
            </a:r>
            <a:r>
              <a:rPr lang="en-GB" sz="2200" dirty="0" smtClean="0">
                <a:latin typeface="Arial" panose="020B0604020202020204" pitchFamily="34" charset="0"/>
                <a:cs typeface="Arial" panose="020B0604020202020204" pitchFamily="34" charset="0"/>
              </a:rPr>
              <a:t>n one </a:t>
            </a:r>
            <a:r>
              <a:rPr lang="en-GB" sz="2200" dirty="0">
                <a:latin typeface="Arial" panose="020B0604020202020204" pitchFamily="34" charset="0"/>
                <a:cs typeface="Arial" panose="020B0604020202020204" pitchFamily="34" charset="0"/>
              </a:rPr>
              <a:t>establishment </a:t>
            </a:r>
            <a:r>
              <a:rPr lang="en-GB" sz="2200" dirty="0" smtClean="0">
                <a:latin typeface="Arial" panose="020B0604020202020204" pitchFamily="34" charset="0"/>
                <a:cs typeface="Arial" panose="020B0604020202020204" pitchFamily="34" charset="0"/>
              </a:rPr>
              <a:t>it </a:t>
            </a:r>
            <a:r>
              <a:rPr lang="en-GB" sz="2200" dirty="0">
                <a:latin typeface="Arial" panose="020B0604020202020204" pitchFamily="34" charset="0"/>
                <a:cs typeface="Arial" panose="020B0604020202020204" pitchFamily="34" charset="0"/>
              </a:rPr>
              <a:t>is formulated in more detail – the child differentiates sounds at the beginning of a word</a:t>
            </a:r>
            <a:r>
              <a:rPr lang="en-GB" sz="2200" dirty="0" smtClean="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at the end of a word</a:t>
            </a:r>
            <a:r>
              <a:rPr lang="en-GB" sz="2200" dirty="0" smtClean="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in the middle of a word, is able to associate a sound with a letter, but nothing is said about the child’s </a:t>
            </a:r>
            <a:r>
              <a:rPr lang="en-GB" sz="2200" dirty="0" smtClean="0">
                <a:latin typeface="Arial" panose="020B0604020202020204" pitchFamily="34" charset="0"/>
                <a:cs typeface="Arial" panose="020B0604020202020204" pitchFamily="34" charset="0"/>
              </a:rPr>
              <a:t>own pronunciation</a:t>
            </a:r>
            <a:r>
              <a:rPr lang="en-GB" sz="2200" dirty="0">
                <a:latin typeface="Arial" panose="020B0604020202020204" pitchFamily="34" charset="0"/>
                <a:cs typeface="Arial" panose="020B0604020202020204" pitchFamily="34" charset="0"/>
              </a:rPr>
              <a:t>. </a:t>
            </a:r>
            <a:endParaRPr lang="en-GB" sz="2200" dirty="0" smtClean="0">
              <a:latin typeface="Arial" panose="020B0604020202020204" pitchFamily="34" charset="0"/>
              <a:cs typeface="Arial" panose="020B0604020202020204" pitchFamily="34" charset="0"/>
            </a:endParaRPr>
          </a:p>
          <a:p>
            <a:pPr algn="just"/>
            <a:r>
              <a:rPr lang="en-GB" sz="2200" dirty="0" smtClean="0">
                <a:latin typeface="Arial" panose="020B0604020202020204" pitchFamily="34" charset="0"/>
                <a:cs typeface="Arial" panose="020B0604020202020204" pitchFamily="34" charset="0"/>
              </a:rPr>
              <a:t>One </a:t>
            </a:r>
            <a:r>
              <a:rPr lang="en-GB" sz="2200" dirty="0">
                <a:latin typeface="Arial" panose="020B0604020202020204" pitchFamily="34" charset="0"/>
                <a:cs typeface="Arial" panose="020B0604020202020204" pitchFamily="34" charset="0"/>
              </a:rPr>
              <a:t>school assesses whether a child pronounces all sounds correctly, and whether they can hear and distinguish between short and long sounds. It has to be admitted that the differentiation between short and long vowels in Latvian is phonologically important, since it is the perception and pronunciation of long vowels that cause great difficulties for second language learners whose mother tongue does not have long vowels. </a:t>
            </a:r>
            <a:endParaRPr lang="en-GB" sz="2200" dirty="0" smtClean="0">
              <a:latin typeface="Arial" panose="020B0604020202020204" pitchFamily="34" charset="0"/>
              <a:cs typeface="Arial" panose="020B0604020202020204" pitchFamily="34" charset="0"/>
            </a:endParaRPr>
          </a:p>
          <a:p>
            <a:pPr algn="just"/>
            <a:r>
              <a:rPr lang="en-GB" sz="2200" dirty="0" smtClean="0">
                <a:latin typeface="Arial" panose="020B0604020202020204" pitchFamily="34" charset="0"/>
                <a:cs typeface="Arial" panose="020B0604020202020204" pitchFamily="34" charset="0"/>
              </a:rPr>
              <a:t>In </a:t>
            </a:r>
            <a:r>
              <a:rPr lang="en-GB" sz="2200" dirty="0">
                <a:latin typeface="Arial" panose="020B0604020202020204" pitchFamily="34" charset="0"/>
                <a:cs typeface="Arial" panose="020B0604020202020204" pitchFamily="34" charset="0"/>
              </a:rPr>
              <a:t>two pre-schools, children’s speech phonetics are assessed on the criterion of correctly pronouncing sounds only.</a:t>
            </a:r>
            <a:endParaRPr lang="lv-LV" sz="2200" dirty="0">
              <a:latin typeface="Arial" panose="020B0604020202020204" pitchFamily="34" charset="0"/>
              <a:cs typeface="Arial" panose="020B0604020202020204" pitchFamily="34" charset="0"/>
            </a:endParaRPr>
          </a:p>
          <a:p>
            <a:endParaRPr lang="lv-LV" dirty="0"/>
          </a:p>
        </p:txBody>
      </p:sp>
    </p:spTree>
    <p:extLst>
      <p:ext uri="{BB962C8B-B14F-4D97-AF65-F5344CB8AC3E}">
        <p14:creationId xmlns:p14="http://schemas.microsoft.com/office/powerpoint/2010/main" val="252356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991360" y="111760"/>
            <a:ext cx="9513252" cy="904240"/>
          </a:xfrm>
        </p:spPr>
        <p:txBody>
          <a:bodyPr>
            <a:noAutofit/>
          </a:bodyPr>
          <a:lstStyle/>
          <a:p>
            <a:r>
              <a:rPr lang="en-GB" sz="2400" dirty="0" smtClean="0">
                <a:latin typeface="Arial" panose="020B0604020202020204" pitchFamily="34" charset="0"/>
                <a:cs typeface="Arial" panose="020B0604020202020204" pitchFamily="34" charset="0"/>
              </a:rPr>
              <a:t>The luck of the unified language assessment system for pre-school education institutions</a:t>
            </a:r>
            <a:endParaRPr lang="lv-LV" sz="2400" dirty="0">
              <a:latin typeface="Arial" panose="020B0604020202020204" pitchFamily="34" charset="0"/>
              <a:cs typeface="Arial" panose="020B0604020202020204" pitchFamily="34" charset="0"/>
            </a:endParaRPr>
          </a:p>
        </p:txBody>
      </p:sp>
      <p:sp>
        <p:nvSpPr>
          <p:cNvPr id="3" name="Satura vietturis 2"/>
          <p:cNvSpPr>
            <a:spLocks noGrp="1"/>
          </p:cNvSpPr>
          <p:nvPr>
            <p:ph idx="1"/>
          </p:nvPr>
        </p:nvSpPr>
        <p:spPr>
          <a:xfrm>
            <a:off x="1676400" y="1452880"/>
            <a:ext cx="9828212" cy="5059680"/>
          </a:xfrm>
        </p:spPr>
        <p:txBody>
          <a:bodyPr/>
          <a:lstStyle/>
          <a:p>
            <a:pPr algn="just"/>
            <a:r>
              <a:rPr lang="en-GB" sz="2000" dirty="0" smtClean="0">
                <a:latin typeface="Arial" panose="020B0604020202020204" pitchFamily="34" charset="0"/>
                <a:cs typeface="Arial" panose="020B0604020202020204" pitchFamily="34" charset="0"/>
              </a:rPr>
              <a:t>Unfortunately assessment descriptions </a:t>
            </a:r>
            <a:r>
              <a:rPr lang="en-GB" sz="2000" dirty="0">
                <a:latin typeface="Arial" panose="020B0604020202020204" pitchFamily="34" charset="0"/>
                <a:cs typeface="Arial" panose="020B0604020202020204" pitchFamily="34" charset="0"/>
              </a:rPr>
              <a:t>show different understandings of what should be included in a child’s Latvian language assessment. </a:t>
            </a:r>
            <a:endParaRPr lang="en-GB" sz="2000" dirty="0" smtClean="0">
              <a:latin typeface="Arial" panose="020B0604020202020204" pitchFamily="34" charset="0"/>
              <a:cs typeface="Arial" panose="020B0604020202020204" pitchFamily="34" charset="0"/>
            </a:endParaRPr>
          </a:p>
          <a:p>
            <a:pPr marL="0" indent="0" algn="just">
              <a:buNone/>
            </a:pPr>
            <a:endParaRPr lang="lv-LV" sz="20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Pre-school education institutions employ professionally trained teachers, but the lack of a unified system for describing pre-school children’s Latvian language skills does not lead to confidence in the research-based selection of the most appropriate language learning methodology and confident communication with children’s parents</a:t>
            </a:r>
            <a:r>
              <a:rPr lang="en-GB" sz="2000" dirty="0" smtClean="0">
                <a:latin typeface="Arial" panose="020B0604020202020204" pitchFamily="34" charset="0"/>
                <a:cs typeface="Arial" panose="020B0604020202020204" pitchFamily="34" charset="0"/>
              </a:rPr>
              <a:t>.</a:t>
            </a:r>
          </a:p>
          <a:p>
            <a:pPr marL="0" indent="0" algn="just">
              <a:buNone/>
            </a:pPr>
            <a:endParaRPr lang="en-GB" sz="2000" dirty="0" smtClean="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On 5 January 2022, the results of the study and the recommendation to establish a common language proficiency description system were presented to the responsible officials of the Latvian Ministry of Education and Science.</a:t>
            </a:r>
            <a:endParaRPr lang="lv-LV" sz="2000" dirty="0">
              <a:latin typeface="Arial" panose="020B0604020202020204" pitchFamily="34" charset="0"/>
              <a:cs typeface="Arial" panose="020B0604020202020204" pitchFamily="34" charset="0"/>
            </a:endParaRPr>
          </a:p>
          <a:p>
            <a:pPr marL="0" indent="0">
              <a:buNone/>
            </a:pPr>
            <a:endParaRPr lang="lv-LV" dirty="0"/>
          </a:p>
        </p:txBody>
      </p:sp>
    </p:spTree>
    <p:extLst>
      <p:ext uri="{BB962C8B-B14F-4D97-AF65-F5344CB8AC3E}">
        <p14:creationId xmlns:p14="http://schemas.microsoft.com/office/powerpoint/2010/main" val="1959949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866640" y="0"/>
            <a:ext cx="7051040" cy="447040"/>
          </a:xfrm>
        </p:spPr>
        <p:txBody>
          <a:bodyPr>
            <a:normAutofit fontScale="90000"/>
          </a:bodyPr>
          <a:lstStyle/>
          <a:p>
            <a:r>
              <a:rPr lang="en-GB" dirty="0" smtClean="0"/>
              <a:t>Literature I</a:t>
            </a:r>
            <a:endParaRPr lang="lv-LV" dirty="0"/>
          </a:p>
        </p:txBody>
      </p:sp>
      <p:sp>
        <p:nvSpPr>
          <p:cNvPr id="3" name="Satura vietturis 2"/>
          <p:cNvSpPr>
            <a:spLocks noGrp="1"/>
          </p:cNvSpPr>
          <p:nvPr>
            <p:ph idx="1"/>
          </p:nvPr>
        </p:nvSpPr>
        <p:spPr>
          <a:xfrm>
            <a:off x="1747520" y="670560"/>
            <a:ext cx="9784080" cy="6024880"/>
          </a:xfrm>
        </p:spPr>
        <p:txBody>
          <a:bodyPr>
            <a:normAutofit fontScale="40000" lnSpcReduction="20000"/>
          </a:bodyPr>
          <a:lstStyle/>
          <a:p>
            <a:pPr marL="0" indent="0">
              <a:buNone/>
            </a:pPr>
            <a:r>
              <a:rPr lang="en-US" b="1" cap="all" dirty="0" smtClean="0"/>
              <a:t> </a:t>
            </a:r>
            <a:endParaRPr lang="lv-LV" b="1" cap="all" dirty="0"/>
          </a:p>
          <a:p>
            <a:pPr lvl="0" algn="just"/>
            <a:r>
              <a:rPr lang="lv-LV" sz="5500" dirty="0">
                <a:latin typeface="Arial" panose="020B0604020202020204" pitchFamily="34" charset="0"/>
                <a:cs typeface="Arial" panose="020B0604020202020204" pitchFamily="34" charset="0"/>
              </a:rPr>
              <a:t>Izglītības likums [</a:t>
            </a:r>
            <a:r>
              <a:rPr lang="lv-LV" sz="5500" dirty="0" err="1">
                <a:latin typeface="Arial" panose="020B0604020202020204" pitchFamily="34" charset="0"/>
                <a:cs typeface="Arial" panose="020B0604020202020204" pitchFamily="34" charset="0"/>
              </a:rPr>
              <a:t>Education</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Law</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Retrieved</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from</a:t>
            </a:r>
            <a:r>
              <a:rPr lang="lv-LV" sz="5500" dirty="0">
                <a:latin typeface="Arial" panose="020B0604020202020204" pitchFamily="34" charset="0"/>
                <a:cs typeface="Arial" panose="020B0604020202020204" pitchFamily="34" charset="0"/>
              </a:rPr>
              <a:t> </a:t>
            </a:r>
            <a:r>
              <a:rPr lang="lv-LV" sz="5500" u="sng" dirty="0">
                <a:latin typeface="Arial" panose="020B0604020202020204" pitchFamily="34" charset="0"/>
                <a:cs typeface="Arial" panose="020B0604020202020204" pitchFamily="34" charset="0"/>
                <a:hlinkClick r:id="rId2"/>
              </a:rPr>
              <a:t>https://likumi.lv/doc.php?id=50759</a:t>
            </a:r>
            <a:r>
              <a:rPr lang="lv-LV" sz="5500" dirty="0">
                <a:latin typeface="Arial" panose="020B0604020202020204" pitchFamily="34" charset="0"/>
                <a:cs typeface="Arial" panose="020B0604020202020204" pitchFamily="34" charset="0"/>
              </a:rPr>
              <a:t> </a:t>
            </a:r>
          </a:p>
          <a:p>
            <a:pPr lvl="0" algn="just"/>
            <a:r>
              <a:rPr lang="lv-LV" sz="5500" dirty="0">
                <a:latin typeface="Arial" panose="020B0604020202020204" pitchFamily="34" charset="0"/>
                <a:cs typeface="Arial" panose="020B0604020202020204" pitchFamily="34" charset="0"/>
              </a:rPr>
              <a:t>D. Markus, A. Tauriņa, T. Zīriņa, “</a:t>
            </a:r>
            <a:r>
              <a:rPr lang="lv-LV" sz="5500" dirty="0" err="1">
                <a:latin typeface="Arial" panose="020B0604020202020204" pitchFamily="34" charset="0"/>
                <a:cs typeface="Arial" panose="020B0604020202020204" pitchFamily="34" charset="0"/>
              </a:rPr>
              <a:t>Learning</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of</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Latvian</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Language</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in</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Pre-schools</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in</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Linguistically</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Heterogeneous</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Situations</a:t>
            </a:r>
            <a:r>
              <a:rPr lang="lv-LV" sz="5500" dirty="0">
                <a:latin typeface="Arial" panose="020B0604020202020204" pitchFamily="34" charset="0"/>
                <a:cs typeface="Arial" panose="020B0604020202020204" pitchFamily="34" charset="0"/>
              </a:rPr>
              <a:t>”, </a:t>
            </a:r>
            <a:r>
              <a:rPr lang="lv-LV" sz="5500" i="1" dirty="0" err="1">
                <a:latin typeface="Arial" panose="020B0604020202020204" pitchFamily="34" charset="0"/>
                <a:cs typeface="Arial" panose="020B0604020202020204" pitchFamily="34" charset="0"/>
              </a:rPr>
              <a:t>The</a:t>
            </a:r>
            <a:r>
              <a:rPr lang="lv-LV" sz="5500" i="1" dirty="0">
                <a:latin typeface="Arial" panose="020B0604020202020204" pitchFamily="34" charset="0"/>
                <a:cs typeface="Arial" panose="020B0604020202020204" pitchFamily="34" charset="0"/>
              </a:rPr>
              <a:t> </a:t>
            </a:r>
            <a:r>
              <a:rPr lang="lv-LV" sz="5500" i="1" dirty="0" err="1">
                <a:latin typeface="Arial" panose="020B0604020202020204" pitchFamily="34" charset="0"/>
                <a:cs typeface="Arial" panose="020B0604020202020204" pitchFamily="34" charset="0"/>
              </a:rPr>
              <a:t>Proceedings</a:t>
            </a:r>
            <a:r>
              <a:rPr lang="lv-LV" sz="5500" i="1" dirty="0">
                <a:latin typeface="Arial" panose="020B0604020202020204" pitchFamily="34" charset="0"/>
                <a:cs typeface="Arial" panose="020B0604020202020204" pitchFamily="34" charset="0"/>
              </a:rPr>
              <a:t> </a:t>
            </a:r>
            <a:r>
              <a:rPr lang="lv-LV" sz="5500" i="1" dirty="0" err="1">
                <a:latin typeface="Arial" panose="020B0604020202020204" pitchFamily="34" charset="0"/>
                <a:cs typeface="Arial" panose="020B0604020202020204" pitchFamily="34" charset="0"/>
              </a:rPr>
              <a:t>of</a:t>
            </a:r>
            <a:r>
              <a:rPr lang="lv-LV" sz="5500" i="1" dirty="0">
                <a:latin typeface="Arial" panose="020B0604020202020204" pitchFamily="34" charset="0"/>
                <a:cs typeface="Arial" panose="020B0604020202020204" pitchFamily="34" charset="0"/>
              </a:rPr>
              <a:t> </a:t>
            </a:r>
            <a:r>
              <a:rPr lang="lv-LV" sz="5500" i="1" dirty="0" err="1">
                <a:latin typeface="Arial" panose="020B0604020202020204" pitchFamily="34" charset="0"/>
                <a:cs typeface="Arial" panose="020B0604020202020204" pitchFamily="34" charset="0"/>
              </a:rPr>
              <a:t>the</a:t>
            </a:r>
            <a:r>
              <a:rPr lang="lv-LV" sz="5500" i="1" dirty="0">
                <a:latin typeface="Arial" panose="020B0604020202020204" pitchFamily="34" charset="0"/>
                <a:cs typeface="Arial" panose="020B0604020202020204" pitchFamily="34" charset="0"/>
              </a:rPr>
              <a:t> </a:t>
            </a:r>
            <a:r>
              <a:rPr lang="lv-LV" sz="5500" i="1" dirty="0" err="1">
                <a:latin typeface="Arial" panose="020B0604020202020204" pitchFamily="34" charset="0"/>
                <a:cs typeface="Arial" panose="020B0604020202020204" pitchFamily="34" charset="0"/>
              </a:rPr>
              <a:t>International</a:t>
            </a:r>
            <a:r>
              <a:rPr lang="lv-LV" sz="5500" i="1" dirty="0">
                <a:latin typeface="Arial" panose="020B0604020202020204" pitchFamily="34" charset="0"/>
                <a:cs typeface="Arial" panose="020B0604020202020204" pitchFamily="34" charset="0"/>
              </a:rPr>
              <a:t> </a:t>
            </a:r>
            <a:r>
              <a:rPr lang="lv-LV" sz="5500" i="1" dirty="0" err="1">
                <a:latin typeface="Arial" panose="020B0604020202020204" pitchFamily="34" charset="0"/>
                <a:cs typeface="Arial" panose="020B0604020202020204" pitchFamily="34" charset="0"/>
              </a:rPr>
              <a:t>Scientific</a:t>
            </a:r>
            <a:r>
              <a:rPr lang="lv-LV" sz="5500" i="1" dirty="0">
                <a:latin typeface="Arial" panose="020B0604020202020204" pitchFamily="34" charset="0"/>
                <a:cs typeface="Arial" panose="020B0604020202020204" pitchFamily="34" charset="0"/>
              </a:rPr>
              <a:t> </a:t>
            </a:r>
            <a:r>
              <a:rPr lang="lv-LV" sz="5500" i="1" dirty="0" err="1">
                <a:latin typeface="Arial" panose="020B0604020202020204" pitchFamily="34" charset="0"/>
                <a:cs typeface="Arial" panose="020B0604020202020204" pitchFamily="34" charset="0"/>
              </a:rPr>
              <a:t>Conference</a:t>
            </a:r>
            <a:r>
              <a:rPr lang="lv-LV" sz="5500" i="1" dirty="0">
                <a:latin typeface="Arial" panose="020B0604020202020204" pitchFamily="34" charset="0"/>
                <a:cs typeface="Arial" panose="020B0604020202020204" pitchFamily="34" charset="0"/>
              </a:rPr>
              <a:t> </a:t>
            </a:r>
            <a:r>
              <a:rPr lang="lv-LV" sz="5500" i="1" dirty="0" err="1">
                <a:latin typeface="Arial" panose="020B0604020202020204" pitchFamily="34" charset="0"/>
                <a:cs typeface="Arial" panose="020B0604020202020204" pitchFamily="34" charset="0"/>
              </a:rPr>
              <a:t>Rural</a:t>
            </a:r>
            <a:r>
              <a:rPr lang="lv-LV" sz="5500" i="1" dirty="0">
                <a:latin typeface="Arial" panose="020B0604020202020204" pitchFamily="34" charset="0"/>
                <a:cs typeface="Arial" panose="020B0604020202020204" pitchFamily="34" charset="0"/>
              </a:rPr>
              <a:t> </a:t>
            </a:r>
            <a:r>
              <a:rPr lang="lv-LV" sz="5500" i="1" dirty="0" err="1">
                <a:latin typeface="Arial" panose="020B0604020202020204" pitchFamily="34" charset="0"/>
                <a:cs typeface="Arial" panose="020B0604020202020204" pitchFamily="34" charset="0"/>
              </a:rPr>
              <a:t>Environment</a:t>
            </a:r>
            <a:r>
              <a:rPr lang="lv-LV" sz="5500" i="1" dirty="0">
                <a:latin typeface="Arial" panose="020B0604020202020204" pitchFamily="34" charset="0"/>
                <a:cs typeface="Arial" panose="020B0604020202020204" pitchFamily="34" charset="0"/>
              </a:rPr>
              <a:t>. </a:t>
            </a:r>
            <a:r>
              <a:rPr lang="lv-LV" sz="5500" i="1" dirty="0" err="1">
                <a:latin typeface="Arial" panose="020B0604020202020204" pitchFamily="34" charset="0"/>
                <a:cs typeface="Arial" panose="020B0604020202020204" pitchFamily="34" charset="0"/>
              </a:rPr>
              <a:t>Education</a:t>
            </a:r>
            <a:r>
              <a:rPr lang="lv-LV" sz="5500" i="1" dirty="0">
                <a:latin typeface="Arial" panose="020B0604020202020204" pitchFamily="34" charset="0"/>
                <a:cs typeface="Arial" panose="020B0604020202020204" pitchFamily="34" charset="0"/>
              </a:rPr>
              <a:t>. </a:t>
            </a:r>
            <a:r>
              <a:rPr lang="lv-LV" sz="5500" i="1" dirty="0" err="1">
                <a:latin typeface="Arial" panose="020B0604020202020204" pitchFamily="34" charset="0"/>
                <a:cs typeface="Arial" panose="020B0604020202020204" pitchFamily="34" charset="0"/>
              </a:rPr>
              <a:t>Personality</a:t>
            </a:r>
            <a:r>
              <a:rPr lang="lv-LV" sz="5500" dirty="0">
                <a:latin typeface="Arial" panose="020B0604020202020204" pitchFamily="34" charset="0"/>
                <a:cs typeface="Arial" panose="020B0604020202020204" pitchFamily="34" charset="0"/>
              </a:rPr>
              <a:t>, no.14, </a:t>
            </a:r>
            <a:r>
              <a:rPr lang="lv-LV" sz="5500" dirty="0" err="1">
                <a:latin typeface="Arial" panose="020B0604020202020204" pitchFamily="34" charset="0"/>
                <a:cs typeface="Arial" panose="020B0604020202020204" pitchFamily="34" charset="0"/>
              </a:rPr>
              <a:t>pp</a:t>
            </a:r>
            <a:r>
              <a:rPr lang="lv-LV" sz="5500" dirty="0">
                <a:latin typeface="Arial" panose="020B0604020202020204" pitchFamily="34" charset="0"/>
                <a:cs typeface="Arial" panose="020B0604020202020204" pitchFamily="34" charset="0"/>
              </a:rPr>
              <a:t>. 138 – 147, 2021.  </a:t>
            </a:r>
            <a:r>
              <a:rPr lang="lv-LV" sz="5500" dirty="0" err="1">
                <a:latin typeface="Arial" panose="020B0604020202020204" pitchFamily="34" charset="0"/>
                <a:cs typeface="Arial" panose="020B0604020202020204" pitchFamily="34" charset="0"/>
              </a:rPr>
              <a:t>Retrieved</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from</a:t>
            </a:r>
            <a:r>
              <a:rPr lang="lv-LV" sz="5500" dirty="0">
                <a:latin typeface="Arial" panose="020B0604020202020204" pitchFamily="34" charset="0"/>
                <a:cs typeface="Arial" panose="020B0604020202020204" pitchFamily="34" charset="0"/>
              </a:rPr>
              <a:t> </a:t>
            </a:r>
            <a:r>
              <a:rPr lang="en-GB" sz="5500" u="sng" dirty="0">
                <a:latin typeface="Arial" panose="020B0604020202020204" pitchFamily="34" charset="0"/>
                <a:cs typeface="Arial" panose="020B0604020202020204" pitchFamily="34" charset="0"/>
                <a:hlinkClick r:id="rId3"/>
              </a:rPr>
              <a:t>https://llufb.llu.lv/conference/REEP/2021/Latvia_REEP_2021_proceedings_No14_online.pdf</a:t>
            </a:r>
            <a:endParaRPr lang="lv-LV" sz="5500" dirty="0">
              <a:latin typeface="Arial" panose="020B0604020202020204" pitchFamily="34" charset="0"/>
              <a:cs typeface="Arial" panose="020B0604020202020204" pitchFamily="34" charset="0"/>
            </a:endParaRPr>
          </a:p>
          <a:p>
            <a:pPr lvl="0" algn="just"/>
            <a:r>
              <a:rPr lang="lv-LV" sz="5500" dirty="0">
                <a:latin typeface="Arial" panose="020B0604020202020204" pitchFamily="34" charset="0"/>
                <a:cs typeface="Arial" panose="020B0604020202020204" pitchFamily="34" charset="0"/>
              </a:rPr>
              <a:t>D. Markus, D. </a:t>
            </a:r>
            <a:r>
              <a:rPr lang="lv-LV" sz="5500" dirty="0" err="1">
                <a:latin typeface="Arial" panose="020B0604020202020204" pitchFamily="34" charset="0"/>
                <a:cs typeface="Arial" panose="020B0604020202020204" pitchFamily="34" charset="0"/>
              </a:rPr>
              <a:t>Bethere</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The</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Impact</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of</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Sociolinguistic</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Environment</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on</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the</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State</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Language</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Proficiency</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of</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Children</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from</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Ethnic</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Minorities</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in</a:t>
            </a:r>
            <a:r>
              <a:rPr lang="lv-LV" sz="5500" dirty="0">
                <a:latin typeface="Arial" panose="020B0604020202020204" pitchFamily="34" charset="0"/>
                <a:cs typeface="Arial" panose="020B0604020202020204" pitchFamily="34" charset="0"/>
              </a:rPr>
              <a:t> a </a:t>
            </a:r>
            <a:r>
              <a:rPr lang="lv-LV" sz="5500" dirty="0" err="1">
                <a:latin typeface="Arial" panose="020B0604020202020204" pitchFamily="34" charset="0"/>
                <a:cs typeface="Arial" panose="020B0604020202020204" pitchFamily="34" charset="0"/>
              </a:rPr>
              <a:t>Preschool</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Educational</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Institution</a:t>
            </a:r>
            <a:r>
              <a:rPr lang="lv-LV" sz="5500" dirty="0">
                <a:latin typeface="Arial" panose="020B0604020202020204" pitchFamily="34" charset="0"/>
                <a:cs typeface="Arial" panose="020B0604020202020204" pitchFamily="34" charset="0"/>
              </a:rPr>
              <a:t>,” </a:t>
            </a:r>
            <a:r>
              <a:rPr lang="lv-LV" sz="5500" i="1" dirty="0">
                <a:latin typeface="Arial" panose="020B0604020202020204" pitchFamily="34" charset="0"/>
                <a:cs typeface="Arial" panose="020B0604020202020204" pitchFamily="34" charset="0"/>
              </a:rPr>
              <a:t>Cilvēks, tehnoloģijas un izglītības kvalitāte 2021</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Human</a:t>
            </a:r>
            <a:r>
              <a:rPr lang="lv-LV" sz="5500" dirty="0">
                <a:latin typeface="Arial" panose="020B0604020202020204" pitchFamily="34" charset="0"/>
                <a:cs typeface="Arial" panose="020B0604020202020204" pitchFamily="34" charset="0"/>
              </a:rPr>
              <a:t>, Technologies </a:t>
            </a:r>
            <a:r>
              <a:rPr lang="lv-LV" sz="5500" dirty="0" err="1">
                <a:latin typeface="Arial" panose="020B0604020202020204" pitchFamily="34" charset="0"/>
                <a:cs typeface="Arial" panose="020B0604020202020204" pitchFamily="34" charset="0"/>
              </a:rPr>
              <a:t>and</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Quality</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of</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Education</a:t>
            </a:r>
            <a:r>
              <a:rPr lang="lv-LV" sz="5500" dirty="0">
                <a:latin typeface="Arial" panose="020B0604020202020204" pitchFamily="34" charset="0"/>
                <a:cs typeface="Arial" panose="020B0604020202020204" pitchFamily="34" charset="0"/>
              </a:rPr>
              <a:t> 2021], </a:t>
            </a:r>
            <a:r>
              <a:rPr lang="lv-LV" sz="5500" dirty="0" err="1">
                <a:latin typeface="Arial" panose="020B0604020202020204" pitchFamily="34" charset="0"/>
                <a:cs typeface="Arial" panose="020B0604020202020204" pitchFamily="34" charset="0"/>
              </a:rPr>
              <a:t>pp</a:t>
            </a:r>
            <a:r>
              <a:rPr lang="lv-LV" sz="5500" dirty="0">
                <a:latin typeface="Arial" panose="020B0604020202020204" pitchFamily="34" charset="0"/>
                <a:cs typeface="Arial" panose="020B0604020202020204" pitchFamily="34" charset="0"/>
              </a:rPr>
              <a:t>. 916 – 924, 2021.  </a:t>
            </a:r>
            <a:r>
              <a:rPr lang="lv-LV" sz="5500" dirty="0" err="1">
                <a:latin typeface="Arial" panose="020B0604020202020204" pitchFamily="34" charset="0"/>
                <a:cs typeface="Arial" panose="020B0604020202020204" pitchFamily="34" charset="0"/>
              </a:rPr>
              <a:t>Retrieved</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from</a:t>
            </a:r>
            <a:r>
              <a:rPr lang="lv-LV" sz="5500" dirty="0">
                <a:latin typeface="Arial" panose="020B0604020202020204" pitchFamily="34" charset="0"/>
                <a:cs typeface="Arial" panose="020B0604020202020204" pitchFamily="34" charset="0"/>
              </a:rPr>
              <a:t> </a:t>
            </a:r>
            <a:r>
              <a:rPr lang="lv-LV" sz="5500" u="sng" dirty="0">
                <a:latin typeface="Arial" panose="020B0604020202020204" pitchFamily="34" charset="0"/>
                <a:cs typeface="Arial" panose="020B0604020202020204" pitchFamily="34" charset="0"/>
                <a:hlinkClick r:id="rId4"/>
              </a:rPr>
              <a:t>https://doi.org/10.223464/htqe.2021.72</a:t>
            </a:r>
            <a:endParaRPr lang="lv-LV" sz="5500" dirty="0">
              <a:latin typeface="Arial" panose="020B0604020202020204" pitchFamily="34" charset="0"/>
              <a:cs typeface="Arial" panose="020B0604020202020204" pitchFamily="34" charset="0"/>
            </a:endParaRPr>
          </a:p>
          <a:p>
            <a:pPr lvl="0" algn="just"/>
            <a:r>
              <a:rPr lang="lv-LV" sz="5500" dirty="0">
                <a:latin typeface="Arial" panose="020B0604020202020204" pitchFamily="34" charset="0"/>
                <a:cs typeface="Arial" panose="020B0604020202020204" pitchFamily="34" charset="0"/>
              </a:rPr>
              <a:t>D. Markus, D. </a:t>
            </a:r>
            <a:r>
              <a:rPr lang="lv-LV" sz="5500" dirty="0" err="1">
                <a:latin typeface="Arial" panose="020B0604020202020204" pitchFamily="34" charset="0"/>
                <a:cs typeface="Arial" panose="020B0604020202020204" pitchFamily="34" charset="0"/>
              </a:rPr>
              <a:t>Bethere</a:t>
            </a:r>
            <a:r>
              <a:rPr lang="lv-LV" sz="5500" dirty="0">
                <a:latin typeface="Arial" panose="020B0604020202020204" pitchFamily="34" charset="0"/>
                <a:cs typeface="Arial" panose="020B0604020202020204" pitchFamily="34" charset="0"/>
              </a:rPr>
              <a:t>, M. </a:t>
            </a:r>
            <a:r>
              <a:rPr lang="lv-LV" sz="5500" dirty="0" err="1">
                <a:latin typeface="Arial" panose="020B0604020202020204" pitchFamily="34" charset="0"/>
                <a:cs typeface="Arial" panose="020B0604020202020204" pitchFamily="34" charset="0"/>
              </a:rPr>
              <a:t>Jakušina</a:t>
            </a:r>
            <a:r>
              <a:rPr lang="lv-LV" sz="5500" dirty="0">
                <a:latin typeface="Arial" panose="020B0604020202020204" pitchFamily="34" charset="0"/>
                <a:cs typeface="Arial" panose="020B0604020202020204" pitchFamily="34" charset="0"/>
              </a:rPr>
              <a:t>, V. Krasovska, K. Markus, A. Tauriņa, A. </a:t>
            </a:r>
            <a:r>
              <a:rPr lang="lv-LV" sz="5500" dirty="0" err="1">
                <a:latin typeface="Arial" panose="020B0604020202020204" pitchFamily="34" charset="0"/>
                <a:cs typeface="Arial" panose="020B0604020202020204" pitchFamily="34" charset="0"/>
              </a:rPr>
              <a:t>Valtere</a:t>
            </a:r>
            <a:r>
              <a:rPr lang="lv-LV" sz="5500" dirty="0">
                <a:latin typeface="Arial" panose="020B0604020202020204" pitchFamily="34" charset="0"/>
                <a:cs typeface="Arial" panose="020B0604020202020204" pitchFamily="34" charset="0"/>
              </a:rPr>
              <a:t>, T. Zīriņa,   “</a:t>
            </a:r>
            <a:r>
              <a:rPr lang="lv-LV" sz="5500" dirty="0" err="1">
                <a:latin typeface="Arial" panose="020B0604020202020204" pitchFamily="34" charset="0"/>
                <a:cs typeface="Arial" panose="020B0604020202020204" pitchFamily="34" charset="0"/>
              </a:rPr>
              <a:t>Pirmsskolēnu</a:t>
            </a:r>
            <a:r>
              <a:rPr lang="lv-LV" sz="5500" dirty="0">
                <a:latin typeface="Arial" panose="020B0604020202020204" pitchFamily="34" charset="0"/>
                <a:cs typeface="Arial" panose="020B0604020202020204" pitchFamily="34" charset="0"/>
              </a:rPr>
              <a:t> latviešu valodas apguves rezultāti Latvijā: Kurzemē, Rīgā un Latgalē”, </a:t>
            </a:r>
            <a:r>
              <a:rPr lang="lv-LV" sz="5500" i="1" dirty="0">
                <a:latin typeface="Arial" panose="020B0604020202020204" pitchFamily="34" charset="0"/>
                <a:cs typeface="Arial" panose="020B0604020202020204" pitchFamily="34" charset="0"/>
              </a:rPr>
              <a:t>Latviešu valodas apguve,</a:t>
            </a:r>
            <a:r>
              <a:rPr lang="lv-LV" sz="5500" dirty="0">
                <a:latin typeface="Arial" panose="020B0604020202020204" pitchFamily="34" charset="0"/>
                <a:cs typeface="Arial" panose="020B0604020202020204" pitchFamily="34" charset="0"/>
              </a:rPr>
              <a:t> </a:t>
            </a:r>
            <a:r>
              <a:rPr lang="lv-LV" sz="5500" i="1" dirty="0">
                <a:latin typeface="Arial" panose="020B0604020202020204" pitchFamily="34" charset="0"/>
                <a:cs typeface="Arial" panose="020B0604020202020204" pitchFamily="34" charset="0"/>
              </a:rPr>
              <a:t>XIII Starptautiskais </a:t>
            </a:r>
            <a:r>
              <a:rPr lang="lv-LV" sz="5500" i="1" dirty="0" err="1">
                <a:latin typeface="Arial" panose="020B0604020202020204" pitchFamily="34" charset="0"/>
                <a:cs typeface="Arial" panose="020B0604020202020204" pitchFamily="34" charset="0"/>
              </a:rPr>
              <a:t>baltistu</a:t>
            </a:r>
            <a:r>
              <a:rPr lang="lv-LV" sz="5500" i="1" dirty="0">
                <a:latin typeface="Arial" panose="020B0604020202020204" pitchFamily="34" charset="0"/>
                <a:cs typeface="Arial" panose="020B0604020202020204" pitchFamily="34" charset="0"/>
              </a:rPr>
              <a:t> kongress: rakstu krājums  </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Acquisition</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of</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Latvian</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Language</a:t>
            </a:r>
            <a:r>
              <a:rPr lang="lv-LV" sz="5500" dirty="0">
                <a:latin typeface="Arial" panose="020B0604020202020204" pitchFamily="34" charset="0"/>
                <a:cs typeface="Arial" panose="020B0604020202020204" pitchFamily="34" charset="0"/>
              </a:rPr>
              <a:t>, XIII </a:t>
            </a:r>
            <a:r>
              <a:rPr lang="lv-LV" sz="5500" dirty="0" err="1">
                <a:latin typeface="Arial" panose="020B0604020202020204" pitchFamily="34" charset="0"/>
                <a:cs typeface="Arial" panose="020B0604020202020204" pitchFamily="34" charset="0"/>
              </a:rPr>
              <a:t>International</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Congress</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of</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Balticists</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proceedings</a:t>
            </a:r>
            <a:r>
              <a:rPr lang="lv-LV" sz="5500" dirty="0">
                <a:latin typeface="Arial" panose="020B0604020202020204" pitchFamily="34" charset="0"/>
                <a:cs typeface="Arial" panose="020B0604020202020204" pitchFamily="34" charset="0"/>
              </a:rPr>
              <a:t>]</a:t>
            </a:r>
            <a:r>
              <a:rPr lang="lv-LV" sz="5500" i="1" dirty="0">
                <a:latin typeface="Arial" panose="020B0604020202020204" pitchFamily="34" charset="0"/>
                <a:cs typeface="Arial" panose="020B0604020202020204" pitchFamily="34" charset="0"/>
              </a:rPr>
              <a:t>,</a:t>
            </a:r>
            <a:r>
              <a:rPr lang="lv-LV" sz="5500" dirty="0" err="1">
                <a:latin typeface="Arial" panose="020B0604020202020204" pitchFamily="34" charset="0"/>
                <a:cs typeface="Arial" panose="020B0604020202020204" pitchFamily="34" charset="0"/>
              </a:rPr>
              <a:t>pp</a:t>
            </a:r>
            <a:r>
              <a:rPr lang="lv-LV" sz="5500" dirty="0">
                <a:latin typeface="Arial" panose="020B0604020202020204" pitchFamily="34" charset="0"/>
                <a:cs typeface="Arial" panose="020B0604020202020204" pitchFamily="34" charset="0"/>
              </a:rPr>
              <a:t>. 7 - 29, 2021. </a:t>
            </a:r>
            <a:r>
              <a:rPr lang="lv-LV" sz="5500" dirty="0" err="1">
                <a:latin typeface="Arial" panose="020B0604020202020204" pitchFamily="34" charset="0"/>
                <a:cs typeface="Arial" panose="020B0604020202020204" pitchFamily="34" charset="0"/>
              </a:rPr>
              <a:t>Retrieved</a:t>
            </a:r>
            <a:r>
              <a:rPr lang="lv-LV" sz="5500" dirty="0">
                <a:latin typeface="Arial" panose="020B0604020202020204" pitchFamily="34" charset="0"/>
                <a:cs typeface="Arial" panose="020B0604020202020204" pitchFamily="34" charset="0"/>
              </a:rPr>
              <a:t> </a:t>
            </a:r>
            <a:r>
              <a:rPr lang="lv-LV" sz="5500" dirty="0" err="1">
                <a:latin typeface="Arial" panose="020B0604020202020204" pitchFamily="34" charset="0"/>
                <a:cs typeface="Arial" panose="020B0604020202020204" pitchFamily="34" charset="0"/>
              </a:rPr>
              <a:t>from</a:t>
            </a:r>
            <a:r>
              <a:rPr lang="lv-LV" sz="5500" dirty="0">
                <a:latin typeface="Arial" panose="020B0604020202020204" pitchFamily="34" charset="0"/>
                <a:cs typeface="Arial" panose="020B0604020202020204" pitchFamily="34" charset="0"/>
              </a:rPr>
              <a:t> </a:t>
            </a:r>
            <a:r>
              <a:rPr lang="lv-LV" sz="5500" u="sng" dirty="0">
                <a:latin typeface="Arial" panose="020B0604020202020204" pitchFamily="34" charset="0"/>
                <a:cs typeface="Arial" panose="020B0604020202020204" pitchFamily="34" charset="0"/>
                <a:hlinkClick r:id="rId5"/>
              </a:rPr>
              <a:t>https://doi.org/10.37384/LVA.2021.001</a:t>
            </a:r>
            <a:r>
              <a:rPr lang="en-GB" sz="5500" dirty="0">
                <a:latin typeface="Arial" panose="020B0604020202020204" pitchFamily="34" charset="0"/>
                <a:cs typeface="Arial" panose="020B0604020202020204" pitchFamily="34" charset="0"/>
              </a:rPr>
              <a:t> </a:t>
            </a:r>
            <a:endParaRPr lang="lv-LV" sz="5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8908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2925" y="624110"/>
            <a:ext cx="8911687" cy="696690"/>
          </a:xfrm>
        </p:spPr>
        <p:txBody>
          <a:bodyPr/>
          <a:lstStyle/>
          <a:p>
            <a:r>
              <a:rPr lang="lv-LV" dirty="0" err="1" smtClean="0"/>
              <a:t>Literature</a:t>
            </a:r>
            <a:r>
              <a:rPr lang="lv-LV" dirty="0" smtClean="0"/>
              <a:t> II</a:t>
            </a:r>
            <a:endParaRPr lang="lv-LV" dirty="0"/>
          </a:p>
        </p:txBody>
      </p:sp>
      <p:sp>
        <p:nvSpPr>
          <p:cNvPr id="3" name="Satura vietturis 2"/>
          <p:cNvSpPr>
            <a:spLocks noGrp="1"/>
          </p:cNvSpPr>
          <p:nvPr>
            <p:ph idx="1"/>
          </p:nvPr>
        </p:nvSpPr>
        <p:spPr>
          <a:xfrm>
            <a:off x="2204720" y="1554480"/>
            <a:ext cx="9299892" cy="5080000"/>
          </a:xfrm>
        </p:spPr>
        <p:txBody>
          <a:bodyPr>
            <a:normAutofit fontScale="92500" lnSpcReduction="10000"/>
          </a:bodyPr>
          <a:lstStyle/>
          <a:p>
            <a:pPr lvl="0" algn="just"/>
            <a:r>
              <a:rPr lang="lv-LV" sz="2400" dirty="0">
                <a:latin typeface="Arial" panose="020B0604020202020204" pitchFamily="34" charset="0"/>
                <a:cs typeface="Arial" panose="020B0604020202020204" pitchFamily="34" charset="0"/>
              </a:rPr>
              <a:t>J. </a:t>
            </a:r>
            <a:r>
              <a:rPr lang="lv-LV" sz="2400" dirty="0" err="1">
                <a:latin typeface="Arial" panose="020B0604020202020204" pitchFamily="34" charset="0"/>
                <a:cs typeface="Arial" panose="020B0604020202020204" pitchFamily="34" charset="0"/>
              </a:rPr>
              <a:t>Asher</a:t>
            </a:r>
            <a:r>
              <a:rPr lang="lv-LV" sz="2400" dirty="0">
                <a:latin typeface="Arial" panose="020B0604020202020204" pitchFamily="34" charset="0"/>
                <a:cs typeface="Arial" panose="020B0604020202020204" pitchFamily="34" charset="0"/>
              </a:rPr>
              <a:t>,  R. </a:t>
            </a:r>
            <a:r>
              <a:rPr lang="lv-LV" sz="2400" dirty="0" err="1">
                <a:latin typeface="Arial" panose="020B0604020202020204" pitchFamily="34" charset="0"/>
                <a:cs typeface="Arial" panose="020B0604020202020204" pitchFamily="34" charset="0"/>
              </a:rPr>
              <a:t>Garcia</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The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optimal</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age</a:t>
            </a:r>
            <a:r>
              <a:rPr lang="lv-LV" sz="2400" dirty="0">
                <a:latin typeface="Arial" panose="020B0604020202020204" pitchFamily="34" charset="0"/>
                <a:cs typeface="Arial" panose="020B0604020202020204" pitchFamily="34" charset="0"/>
              </a:rPr>
              <a:t> to </a:t>
            </a:r>
            <a:r>
              <a:rPr lang="lv-LV" sz="2400" dirty="0" err="1">
                <a:latin typeface="Arial" panose="020B0604020202020204" pitchFamily="34" charset="0"/>
                <a:cs typeface="Arial" panose="020B0604020202020204" pitchFamily="34" charset="0"/>
              </a:rPr>
              <a:t>learn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foreign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language</a:t>
            </a:r>
            <a:r>
              <a:rPr lang="lv-LV" sz="2400"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Modern</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Language</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Journal</a:t>
            </a:r>
            <a:r>
              <a:rPr lang="lv-LV" sz="2400" dirty="0">
                <a:latin typeface="Arial" panose="020B0604020202020204" pitchFamily="34" charset="0"/>
                <a:cs typeface="Arial" panose="020B0604020202020204" pitchFamily="34" charset="0"/>
              </a:rPr>
              <a:t>,  no. 53, </a:t>
            </a:r>
            <a:r>
              <a:rPr lang="lv-LV" sz="2400" dirty="0" err="1">
                <a:latin typeface="Arial" panose="020B0604020202020204" pitchFamily="34" charset="0"/>
                <a:cs typeface="Arial" panose="020B0604020202020204" pitchFamily="34" charset="0"/>
              </a:rPr>
              <a:t>pp</a:t>
            </a:r>
            <a:r>
              <a:rPr lang="lv-LV" sz="2400" dirty="0">
                <a:latin typeface="Arial" panose="020B0604020202020204" pitchFamily="34" charset="0"/>
                <a:cs typeface="Arial" panose="020B0604020202020204" pitchFamily="34" charset="0"/>
              </a:rPr>
              <a:t>. 334 – 341, 1969.</a:t>
            </a:r>
          </a:p>
          <a:p>
            <a:pPr lvl="0" algn="just"/>
            <a:r>
              <a:rPr lang="lv-LV" sz="2400" dirty="0">
                <a:latin typeface="Arial" panose="020B0604020202020204" pitchFamily="34" charset="0"/>
                <a:cs typeface="Arial" panose="020B0604020202020204" pitchFamily="34" charset="0"/>
              </a:rPr>
              <a:t>M. </a:t>
            </a:r>
            <a:r>
              <a:rPr lang="lv-LV" sz="2400" dirty="0" err="1">
                <a:latin typeface="Arial" panose="020B0604020202020204" pitchFamily="34" charset="0"/>
                <a:cs typeface="Arial" panose="020B0604020202020204" pitchFamily="34" charset="0"/>
              </a:rPr>
              <a:t>Patkowski</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The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Sensitive</a:t>
            </a:r>
            <a:r>
              <a:rPr lang="lv-LV" sz="2400" dirty="0">
                <a:latin typeface="Arial" panose="020B0604020202020204" pitchFamily="34" charset="0"/>
                <a:cs typeface="Arial" panose="020B0604020202020204" pitchFamily="34" charset="0"/>
              </a:rPr>
              <a:t> Period </a:t>
            </a:r>
            <a:r>
              <a:rPr lang="lv-LV" sz="2400" dirty="0" err="1">
                <a:latin typeface="Arial" panose="020B0604020202020204" pitchFamily="34" charset="0"/>
                <a:cs typeface="Arial" panose="020B0604020202020204" pitchFamily="34" charset="0"/>
              </a:rPr>
              <a:t>for</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the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Acquisition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Sintax</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a:t>
            </a:r>
            <a:r>
              <a:rPr lang="lv-LV" sz="2400" dirty="0">
                <a:latin typeface="Arial" panose="020B0604020202020204" pitchFamily="34" charset="0"/>
                <a:cs typeface="Arial" panose="020B0604020202020204" pitchFamily="34" charset="0"/>
              </a:rPr>
              <a:t> a </a:t>
            </a:r>
            <a:r>
              <a:rPr lang="lv-LV" sz="2400" dirty="0" err="1">
                <a:latin typeface="Arial" panose="020B0604020202020204" pitchFamily="34" charset="0"/>
                <a:cs typeface="Arial" panose="020B0604020202020204" pitchFamily="34" charset="0"/>
              </a:rPr>
              <a:t>Second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Language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a:t>
            </a:r>
            <a:r>
              <a:rPr lang="lv-LV" sz="2400"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Child-Adult</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Differences</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in</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Second</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Language</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Acquisition</a:t>
            </a:r>
            <a:r>
              <a:rPr lang="lv-LV" sz="2400" dirty="0">
                <a:latin typeface="Arial" panose="020B0604020202020204" pitchFamily="34" charset="0"/>
                <a:cs typeface="Arial" panose="020B0604020202020204" pitchFamily="34" charset="0"/>
              </a:rPr>
              <a:t> ( S. </a:t>
            </a:r>
            <a:r>
              <a:rPr lang="lv-LV" sz="2400" dirty="0" err="1">
                <a:latin typeface="Arial" panose="020B0604020202020204" pitchFamily="34" charset="0"/>
                <a:cs typeface="Arial" panose="020B0604020202020204" pitchFamily="34" charset="0"/>
              </a:rPr>
              <a:t>Krashen</a:t>
            </a:r>
            <a:r>
              <a:rPr lang="lv-LV" sz="2400" dirty="0">
                <a:latin typeface="Arial" panose="020B0604020202020204" pitchFamily="34" charset="0"/>
                <a:cs typeface="Arial" panose="020B0604020202020204" pitchFamily="34" charset="0"/>
              </a:rPr>
              <a:t>, R. C. </a:t>
            </a:r>
            <a:r>
              <a:rPr lang="lv-LV" sz="2400" dirty="0" err="1">
                <a:latin typeface="Arial" panose="020B0604020202020204" pitchFamily="34" charset="0"/>
                <a:cs typeface="Arial" panose="020B0604020202020204" pitchFamily="34" charset="0"/>
              </a:rPr>
              <a:t>Scarcella</a:t>
            </a:r>
            <a:r>
              <a:rPr lang="lv-LV" sz="2400" dirty="0">
                <a:latin typeface="Arial" panose="020B0604020202020204" pitchFamily="34" charset="0"/>
                <a:cs typeface="Arial" panose="020B0604020202020204" pitchFamily="34" charset="0"/>
              </a:rPr>
              <a:t>, M. H. </a:t>
            </a:r>
            <a:r>
              <a:rPr lang="lv-LV" sz="2400" dirty="0" err="1">
                <a:latin typeface="Arial" panose="020B0604020202020204" pitchFamily="34" charset="0"/>
                <a:cs typeface="Arial" panose="020B0604020202020204" pitchFamily="34" charset="0"/>
              </a:rPr>
              <a:t>Long</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eds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pp</a:t>
            </a:r>
            <a:r>
              <a:rPr lang="lv-LV" sz="2400" dirty="0">
                <a:latin typeface="Arial" panose="020B0604020202020204" pitchFamily="34" charset="0"/>
                <a:cs typeface="Arial" panose="020B0604020202020204" pitchFamily="34" charset="0"/>
              </a:rPr>
              <a:t>. 52 – 63, </a:t>
            </a:r>
            <a:r>
              <a:rPr lang="lv-LV" sz="2400" dirty="0" err="1">
                <a:latin typeface="Arial" panose="020B0604020202020204" pitchFamily="34" charset="0"/>
                <a:cs typeface="Arial" panose="020B0604020202020204" pitchFamily="34" charset="0"/>
              </a:rPr>
              <a:t>Rowley</a:t>
            </a:r>
            <a:r>
              <a:rPr lang="lv-LV" sz="2400" dirty="0">
                <a:latin typeface="Arial" panose="020B0604020202020204" pitchFamily="34" charset="0"/>
                <a:cs typeface="Arial" panose="020B0604020202020204" pitchFamily="34" charset="0"/>
              </a:rPr>
              <a:t>, MA: </a:t>
            </a:r>
            <a:r>
              <a:rPr lang="lv-LV" sz="2400" dirty="0" err="1">
                <a:latin typeface="Arial" panose="020B0604020202020204" pitchFamily="34" charset="0"/>
                <a:cs typeface="Arial" panose="020B0604020202020204" pitchFamily="34" charset="0"/>
              </a:rPr>
              <a:t>Newbury</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House</a:t>
            </a:r>
            <a:r>
              <a:rPr lang="lv-LV" sz="2400" dirty="0">
                <a:latin typeface="Arial" panose="020B0604020202020204" pitchFamily="34" charset="0"/>
                <a:cs typeface="Arial" panose="020B0604020202020204" pitchFamily="34" charset="0"/>
              </a:rPr>
              <a:t>, 1982.</a:t>
            </a:r>
          </a:p>
          <a:p>
            <a:pPr lvl="0" algn="just"/>
            <a:r>
              <a:rPr lang="lv-LV" sz="2400" dirty="0">
                <a:latin typeface="Arial" panose="020B0604020202020204" pitchFamily="34" charset="0"/>
                <a:cs typeface="Arial" panose="020B0604020202020204" pitchFamily="34" charset="0"/>
              </a:rPr>
              <a:t>H. </a:t>
            </a:r>
            <a:r>
              <a:rPr lang="lv-LV" sz="2400" dirty="0" err="1">
                <a:latin typeface="Arial" panose="020B0604020202020204" pitchFamily="34" charset="0"/>
                <a:cs typeface="Arial" panose="020B0604020202020204" pitchFamily="34" charset="0"/>
              </a:rPr>
              <a:t>Seliger</a:t>
            </a:r>
            <a:r>
              <a:rPr lang="lv-LV" sz="2400" dirty="0">
                <a:latin typeface="Arial" panose="020B0604020202020204" pitchFamily="34" charset="0"/>
                <a:cs typeface="Arial" panose="020B0604020202020204" pitchFamily="34" charset="0"/>
              </a:rPr>
              <a:t>, “ </a:t>
            </a:r>
            <a:r>
              <a:rPr lang="lv-LV" sz="2400" dirty="0" err="1">
                <a:latin typeface="Arial" panose="020B0604020202020204" pitchFamily="34" charset="0"/>
                <a:cs typeface="Arial" panose="020B0604020202020204" pitchFamily="34" charset="0"/>
              </a:rPr>
              <a:t>Implications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of</a:t>
            </a:r>
            <a:r>
              <a:rPr lang="lv-LV" sz="2400" dirty="0">
                <a:latin typeface="Arial" panose="020B0604020202020204" pitchFamily="34" charset="0"/>
                <a:cs typeface="Arial" panose="020B0604020202020204" pitchFamily="34" charset="0"/>
              </a:rPr>
              <a:t> a </a:t>
            </a:r>
            <a:r>
              <a:rPr lang="lv-LV" sz="2400" dirty="0" err="1">
                <a:latin typeface="Arial" panose="020B0604020202020204" pitchFamily="34" charset="0"/>
                <a:cs typeface="Arial" panose="020B0604020202020204" pitchFamily="34" charset="0"/>
              </a:rPr>
              <a:t>Multiple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Critical</a:t>
            </a:r>
            <a:r>
              <a:rPr lang="lv-LV" sz="2400" dirty="0">
                <a:latin typeface="Arial" panose="020B0604020202020204" pitchFamily="34" charset="0"/>
                <a:cs typeface="Arial" panose="020B0604020202020204" pitchFamily="34" charset="0"/>
              </a:rPr>
              <a:t> Periods </a:t>
            </a:r>
            <a:r>
              <a:rPr lang="lv-LV" sz="2400" dirty="0" err="1">
                <a:latin typeface="Arial" panose="020B0604020202020204" pitchFamily="34" charset="0"/>
                <a:cs typeface="Arial" panose="020B0604020202020204" pitchFamily="34" charset="0"/>
              </a:rPr>
              <a:t>Hypothesis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for</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Second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Language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Learning</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a:t>
            </a:r>
            <a:r>
              <a:rPr lang="lv-LV" sz="2400"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Second</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Language</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Acquisition</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Research</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Issues</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and</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Implications</a:t>
            </a:r>
            <a:r>
              <a:rPr lang="lv-LV" sz="2400" dirty="0">
                <a:latin typeface="Arial" panose="020B0604020202020204" pitchFamily="34" charset="0"/>
                <a:cs typeface="Arial" panose="020B0604020202020204" pitchFamily="34" charset="0"/>
              </a:rPr>
              <a:t> ( W. C. </a:t>
            </a:r>
            <a:r>
              <a:rPr lang="lv-LV" sz="2400" dirty="0" err="1">
                <a:latin typeface="Arial" panose="020B0604020202020204" pitchFamily="34" charset="0"/>
                <a:cs typeface="Arial" panose="020B0604020202020204" pitchFamily="34" charset="0"/>
              </a:rPr>
              <a:t>Ritchi</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ed</a:t>
            </a:r>
            <a:r>
              <a:rPr lang="lv-LV" sz="2400" dirty="0">
                <a:latin typeface="Arial" panose="020B0604020202020204" pitchFamily="34" charset="0"/>
                <a:cs typeface="Arial" panose="020B0604020202020204" pitchFamily="34" charset="0"/>
              </a:rPr>
              <a:t>.), pp.11-19, </a:t>
            </a:r>
            <a:r>
              <a:rPr lang="lv-LV" sz="2400" dirty="0" err="1">
                <a:latin typeface="Arial" panose="020B0604020202020204" pitchFamily="34" charset="0"/>
                <a:cs typeface="Arial" panose="020B0604020202020204" pitchFamily="34" charset="0"/>
              </a:rPr>
              <a:t>New</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York</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Academic</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Press</a:t>
            </a:r>
            <a:r>
              <a:rPr lang="lv-LV" sz="2400" dirty="0">
                <a:latin typeface="Arial" panose="020B0604020202020204" pitchFamily="34" charset="0"/>
                <a:cs typeface="Arial" panose="020B0604020202020204" pitchFamily="34" charset="0"/>
              </a:rPr>
              <a:t>, 1978.</a:t>
            </a:r>
          </a:p>
          <a:p>
            <a:pPr lvl="0" algn="just"/>
            <a:r>
              <a:rPr lang="lv-LV" sz="2400" dirty="0">
                <a:latin typeface="Arial" panose="020B0604020202020204" pitchFamily="34" charset="0"/>
                <a:cs typeface="Arial" panose="020B0604020202020204" pitchFamily="34" charset="0"/>
              </a:rPr>
              <a:t>T. </a:t>
            </a:r>
            <a:r>
              <a:rPr lang="lv-LV" sz="2400" dirty="0" err="1">
                <a:latin typeface="Arial" panose="020B0604020202020204" pitchFamily="34" charset="0"/>
                <a:cs typeface="Arial" panose="020B0604020202020204" pitchFamily="34" charset="0"/>
              </a:rPr>
              <a:t>Bongaerts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Introduction</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Utimate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attainment</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and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the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critical</a:t>
            </a:r>
            <a:r>
              <a:rPr lang="lv-LV" sz="2400" dirty="0">
                <a:latin typeface="Arial" panose="020B0604020202020204" pitchFamily="34" charset="0"/>
                <a:cs typeface="Arial" panose="020B0604020202020204" pitchFamily="34" charset="0"/>
              </a:rPr>
              <a:t> period  </a:t>
            </a:r>
            <a:r>
              <a:rPr lang="lv-LV" sz="2400" dirty="0" err="1">
                <a:latin typeface="Arial" panose="020B0604020202020204" pitchFamily="34" charset="0"/>
                <a:cs typeface="Arial" panose="020B0604020202020204" pitchFamily="34" charset="0"/>
              </a:rPr>
              <a:t>hypothesis</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for</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second</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language</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acquisition</a:t>
            </a:r>
            <a:r>
              <a:rPr lang="lv-LV" sz="2400"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Intern</a:t>
            </a:r>
            <a:r>
              <a:rPr lang="en-GB" sz="2400" i="1" dirty="0">
                <a:latin typeface="Arial" panose="020B0604020202020204" pitchFamily="34" charset="0"/>
                <a:cs typeface="Arial" panose="020B0604020202020204" pitchFamily="34" charset="0"/>
              </a:rPr>
              <a:t>.</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Review</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of</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Applied</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Linguistics</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in</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Language</a:t>
            </a:r>
            <a:r>
              <a:rPr lang="lv-LV" sz="2400" i="1" dirty="0">
                <a:latin typeface="Arial" panose="020B0604020202020204" pitchFamily="34" charset="0"/>
                <a:cs typeface="Arial" panose="020B0604020202020204" pitchFamily="34" charset="0"/>
              </a:rPr>
              <a:t> </a:t>
            </a:r>
            <a:r>
              <a:rPr lang="lv-LV" sz="2400" i="1" dirty="0" err="1">
                <a:latin typeface="Arial" panose="020B0604020202020204" pitchFamily="34" charset="0"/>
                <a:cs typeface="Arial" panose="020B0604020202020204" pitchFamily="34" charset="0"/>
              </a:rPr>
              <a:t>Teaching</a:t>
            </a:r>
            <a:r>
              <a:rPr lang="lv-LV" sz="2400" dirty="0">
                <a:latin typeface="Arial" panose="020B0604020202020204" pitchFamily="34" charset="0"/>
                <a:cs typeface="Arial" panose="020B0604020202020204" pitchFamily="34" charset="0"/>
              </a:rPr>
              <a:t>, </a:t>
            </a:r>
            <a:r>
              <a:rPr lang="lv-LV" sz="2400" dirty="0" err="1">
                <a:latin typeface="Arial" panose="020B0604020202020204" pitchFamily="34" charset="0"/>
                <a:cs typeface="Arial" panose="020B0604020202020204" pitchFamily="34" charset="0"/>
              </a:rPr>
              <a:t>vol</a:t>
            </a:r>
            <a:r>
              <a:rPr lang="lv-LV" sz="2400" dirty="0">
                <a:latin typeface="Arial" panose="020B0604020202020204" pitchFamily="34" charset="0"/>
                <a:cs typeface="Arial" panose="020B0604020202020204" pitchFamily="34" charset="0"/>
              </a:rPr>
              <a:t>. 43, no. 4, </a:t>
            </a:r>
            <a:r>
              <a:rPr lang="lv-LV" sz="2400" dirty="0" err="1">
                <a:latin typeface="Arial" panose="020B0604020202020204" pitchFamily="34" charset="0"/>
                <a:cs typeface="Arial" panose="020B0604020202020204" pitchFamily="34" charset="0"/>
              </a:rPr>
              <a:t>pp</a:t>
            </a:r>
            <a:r>
              <a:rPr lang="lv-LV" sz="2400" dirty="0">
                <a:latin typeface="Arial" panose="020B0604020202020204" pitchFamily="34" charset="0"/>
                <a:cs typeface="Arial" panose="020B0604020202020204" pitchFamily="34" charset="0"/>
              </a:rPr>
              <a:t>. 259-267, 2005.</a:t>
            </a:r>
          </a:p>
          <a:p>
            <a:endParaRPr lang="lv-LV" dirty="0"/>
          </a:p>
        </p:txBody>
      </p:sp>
    </p:spTree>
    <p:extLst>
      <p:ext uri="{BB962C8B-B14F-4D97-AF65-F5344CB8AC3E}">
        <p14:creationId xmlns:p14="http://schemas.microsoft.com/office/powerpoint/2010/main" val="2236768478"/>
      </p:ext>
    </p:extLst>
  </p:cSld>
  <p:clrMapOvr>
    <a:masterClrMapping/>
  </p:clrMapOvr>
</p:sld>
</file>

<file path=ppt/theme/theme1.xml><?xml version="1.0" encoding="utf-8"?>
<a:theme xmlns:a="http://schemas.openxmlformats.org/drawingml/2006/main" name="Smilgas">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179</TotalTime>
  <Words>1697</Words>
  <Application>Microsoft Office PowerPoint</Application>
  <PresentationFormat>Platekrāna</PresentationFormat>
  <Paragraphs>68</Paragraphs>
  <Slides>11</Slides>
  <Notes>0</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11</vt:i4>
      </vt:variant>
    </vt:vector>
  </HeadingPairs>
  <TitlesOfParts>
    <vt:vector size="15" baseType="lpstr">
      <vt:lpstr>Arial</vt:lpstr>
      <vt:lpstr>Century Gothic</vt:lpstr>
      <vt:lpstr>Wingdings 3</vt:lpstr>
      <vt:lpstr>Smilgas</vt:lpstr>
      <vt:lpstr>INFLUENCE OF CHANGES IN EDUCATION REQUIREMENTS ON LATVIAN LANGUAGE ACQUISITION OF PRE-SCHOOL AGE CHILDREN IN LATVIA</vt:lpstr>
      <vt:lpstr>Intruduction and the purpose of the research</vt:lpstr>
      <vt:lpstr>Methodology</vt:lpstr>
      <vt:lpstr>Results</vt:lpstr>
      <vt:lpstr>Problems</vt:lpstr>
      <vt:lpstr>Other problems – some examples</vt:lpstr>
      <vt:lpstr>The luck of the unified language assessment system for pre-school education institutions</vt:lpstr>
      <vt:lpstr>Literature I</vt:lpstr>
      <vt:lpstr>Literature II</vt:lpstr>
      <vt:lpstr>Literature III</vt:lpstr>
      <vt:lpstr>Literature IV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 OF CHANGES IN EDUCATION REQUIREMENTS ON LATVIAN LANGUAGE ACQUISITION OF PRE-SCHOOL AGE CHILDREN IN LATVIA</dc:title>
  <dc:creator>Dace Markus</dc:creator>
  <cp:lastModifiedBy>Dace Markus</cp:lastModifiedBy>
  <cp:revision>16</cp:revision>
  <dcterms:created xsi:type="dcterms:W3CDTF">2022-02-03T15:10:24Z</dcterms:created>
  <dcterms:modified xsi:type="dcterms:W3CDTF">2023-01-13T17:17:58Z</dcterms:modified>
</cp:coreProperties>
</file>